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58" r:id="rId4"/>
    <p:sldId id="269" r:id="rId5"/>
    <p:sldId id="271" r:id="rId6"/>
    <p:sldId id="260" r:id="rId7"/>
    <p:sldId id="262" r:id="rId8"/>
    <p:sldId id="263" r:id="rId9"/>
    <p:sldId id="272"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na Mosford" initials="DM" lastIdx="1" clrIdx="0">
    <p:extLst>
      <p:ext uri="{19B8F6BF-5375-455C-9EA6-DF929625EA0E}">
        <p15:presenceInfo xmlns:p15="http://schemas.microsoft.com/office/powerpoint/2012/main" userId="S::mosford@Multicultural.nsw.gov.au::fd031217-9fd5-40f7-9188-e5b7ba46c6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71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0" autoAdjust="0"/>
    <p:restoredTop sz="94694"/>
  </p:normalViewPr>
  <p:slideViewPr>
    <p:cSldViewPr snapToGrid="0" snapToObjects="1">
      <p:cViewPr varScale="1">
        <p:scale>
          <a:sx n="59" d="100"/>
          <a:sy n="59" d="100"/>
        </p:scale>
        <p:origin x="96"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DDD168-6686-45DD-ABFE-92E1E6A93DE4}" type="datetimeFigureOut">
              <a:rPr lang="en-AU" smtClean="0"/>
              <a:t>7/05/2021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80087-F8FC-4BBE-B80C-090F8223D5B2}" type="slidenum">
              <a:rPr lang="en-AU" smtClean="0"/>
              <a:t>‹#›</a:t>
            </a:fld>
            <a:endParaRPr lang="en-AU"/>
          </a:p>
        </p:txBody>
      </p:sp>
    </p:spTree>
    <p:extLst>
      <p:ext uri="{BB962C8B-B14F-4D97-AF65-F5344CB8AC3E}">
        <p14:creationId xmlns:p14="http://schemas.microsoft.com/office/powerpoint/2010/main" val="429316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719C-1492-6140-AC0F-E14B2EBDF2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248BA9-028C-F848-82BB-9F6997EB32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751B7D-19E1-8143-A907-5DD4A0A464B4}"/>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7B8CC01B-BDBC-A145-BCC2-63F02229C5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099FB1-ED42-7748-A9FE-F0DF184369E8}"/>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101078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CC852-B66F-E34F-BF57-A5A8BEF2B8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CADF9F-1277-A948-A061-DB40852E85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A425C9-BCB7-4D4D-85AB-EC466E34FA7D}"/>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3C11FBA0-0B63-D843-AD26-35069A0A5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3EE2E1-8FD4-2F4A-9650-58C9BAE44148}"/>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58945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D2FDE7-4423-864D-A403-FC03F4431C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F7EFF2-0313-6041-87E7-3117307EF2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CC373-CD00-E04A-BDD0-1EF282466C00}"/>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2046711A-D27E-8E4B-8DFF-8F1D24D1C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A1C97-2DAE-D84A-9230-87363B379F7C}"/>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65247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4A9BB-FE93-5347-A8BB-FCAAF837B2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A34EC-DC1C-1748-BE43-C624A491D7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589AB7-1DA7-A646-B2DC-C6675C5E1FCD}"/>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FBA81A66-B53A-F343-A606-11FE7C0F9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AD2322-96FB-FC41-ACA5-97AE2FEE40F8}"/>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305214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EEECC-096F-8842-BB79-E8FF37484F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52B1B2-8CBE-5D48-9FDB-74CF886C91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E74434-EC4F-944B-B947-88F9F3B9ED6A}"/>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18BABD7F-4418-9843-8D0A-0F30546942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1266C0-E5A4-4543-AF49-C32DD25A896D}"/>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4062141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DB61-854B-6443-AA23-F92DE6BAC4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D56C70-D42F-8E47-90F6-AD1FD4F971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137591-6C1B-684E-803E-C172DEDF55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A0A729-7771-7547-AC37-FC8657D8D02D}"/>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6" name="Footer Placeholder 5">
            <a:extLst>
              <a:ext uri="{FF2B5EF4-FFF2-40B4-BE49-F238E27FC236}">
                <a16:creationId xmlns:a16="http://schemas.microsoft.com/office/drawing/2014/main" id="{9F1A1C32-3C22-A44F-9B57-456BF71EF5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5F6826-57C9-B542-A97C-EB3BFAC669ED}"/>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3919396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7530-6A90-0743-950C-54E0088E40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79F6DD-C860-4D46-A8C3-C7ED412B34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FB04E2-F72B-8049-8205-FF398375CA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BE0D06-D77A-5B4B-AC53-5A6FAFE095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61AA7C-0F54-FA43-A29C-A3658CD377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BE0FFD-BE45-7D4A-84A9-7D0BE0C3A227}"/>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8" name="Footer Placeholder 7">
            <a:extLst>
              <a:ext uri="{FF2B5EF4-FFF2-40B4-BE49-F238E27FC236}">
                <a16:creationId xmlns:a16="http://schemas.microsoft.com/office/drawing/2014/main" id="{E4529861-618C-E447-A7D7-8A4C4D476C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4C4EC6-3FF5-7B43-A163-163CDF1E8824}"/>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385222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69814-F6B0-2942-8D5C-77A573CD0A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50D74-13DB-7C46-B5D6-D386FEACC34B}"/>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4" name="Footer Placeholder 3">
            <a:extLst>
              <a:ext uri="{FF2B5EF4-FFF2-40B4-BE49-F238E27FC236}">
                <a16:creationId xmlns:a16="http://schemas.microsoft.com/office/drawing/2014/main" id="{DE6BA962-D794-F548-AD82-971AFC9C25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68BD50-6D72-4C4A-85D8-3C2AC362D593}"/>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352830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204BE-6BAF-7645-9045-F26EA29A2DEA}"/>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3" name="Footer Placeholder 2">
            <a:extLst>
              <a:ext uri="{FF2B5EF4-FFF2-40B4-BE49-F238E27FC236}">
                <a16:creationId xmlns:a16="http://schemas.microsoft.com/office/drawing/2014/main" id="{7816E0A5-E249-2F45-A0F5-88EE682C2E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AED5E1-77BF-E046-AFCC-B554CDB660AE}"/>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334750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A847F-95AD-624D-A44E-785D76EA7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1D944B-016C-D049-BA3A-7C89C8E6BA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90FBAF-A482-174B-8394-ECC2E92D3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BBE7DF-0BB6-CB4E-80C2-9EF9D05ED2CF}"/>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6" name="Footer Placeholder 5">
            <a:extLst>
              <a:ext uri="{FF2B5EF4-FFF2-40B4-BE49-F238E27FC236}">
                <a16:creationId xmlns:a16="http://schemas.microsoft.com/office/drawing/2014/main" id="{3901E8F4-5A29-5041-8F9C-D389AD6CC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793C66-4DCF-E746-81D2-84A03754E9E9}"/>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1988759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C706-E2AA-CA40-A405-20A14FD93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5054E5-14D7-914F-96CF-D3F8545D3B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5EB827-9978-3040-97C3-FD93A14FD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ECED40-2D86-BE49-A87A-AF72E496ABF1}"/>
              </a:ext>
            </a:extLst>
          </p:cNvPr>
          <p:cNvSpPr>
            <a:spLocks noGrp="1"/>
          </p:cNvSpPr>
          <p:nvPr>
            <p:ph type="dt" sz="half" idx="10"/>
          </p:nvPr>
        </p:nvSpPr>
        <p:spPr/>
        <p:txBody>
          <a:bodyPr/>
          <a:lstStyle/>
          <a:p>
            <a:fld id="{36F8A603-C554-1C4B-A26F-1247DBBB11BA}" type="datetimeFigureOut">
              <a:rPr lang="en-US" smtClean="0"/>
              <a:t>5/7/2021</a:t>
            </a:fld>
            <a:endParaRPr lang="en-US"/>
          </a:p>
        </p:txBody>
      </p:sp>
      <p:sp>
        <p:nvSpPr>
          <p:cNvPr id="6" name="Footer Placeholder 5">
            <a:extLst>
              <a:ext uri="{FF2B5EF4-FFF2-40B4-BE49-F238E27FC236}">
                <a16:creationId xmlns:a16="http://schemas.microsoft.com/office/drawing/2014/main" id="{70543B02-F659-4B4A-B4F8-095B240DC1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59648C-7BF0-2E49-B0A8-8B863329C509}"/>
              </a:ext>
            </a:extLst>
          </p:cNvPr>
          <p:cNvSpPr>
            <a:spLocks noGrp="1"/>
          </p:cNvSpPr>
          <p:nvPr>
            <p:ph type="sldNum" sz="quarter" idx="12"/>
          </p:nvPr>
        </p:nvSpPr>
        <p:spPr/>
        <p:txBody>
          <a:bodyPr/>
          <a:lstStyle/>
          <a:p>
            <a:fld id="{DE282964-5A56-A94E-838A-EB9F11A8F7D8}" type="slidenum">
              <a:rPr lang="en-US" smtClean="0"/>
              <a:t>‹#›</a:t>
            </a:fld>
            <a:endParaRPr lang="en-US"/>
          </a:p>
        </p:txBody>
      </p:sp>
    </p:spTree>
    <p:extLst>
      <p:ext uri="{BB962C8B-B14F-4D97-AF65-F5344CB8AC3E}">
        <p14:creationId xmlns:p14="http://schemas.microsoft.com/office/powerpoint/2010/main" val="121266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CC5633-777F-5A45-B832-A4580B79B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E60D09-1590-3F45-BC93-3DFB78B38E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B3F20C-A657-384F-B6D6-2C17DF3240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8A603-C554-1C4B-A26F-1247DBBB11BA}" type="datetimeFigureOut">
              <a:rPr lang="en-US" smtClean="0"/>
              <a:t>5/7/2021</a:t>
            </a:fld>
            <a:endParaRPr lang="en-US"/>
          </a:p>
        </p:txBody>
      </p:sp>
      <p:sp>
        <p:nvSpPr>
          <p:cNvPr id="5" name="Footer Placeholder 4">
            <a:extLst>
              <a:ext uri="{FF2B5EF4-FFF2-40B4-BE49-F238E27FC236}">
                <a16:creationId xmlns:a16="http://schemas.microsoft.com/office/drawing/2014/main" id="{059BD2D7-089D-EB4D-9779-CA1F9FD2A2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8BAA4D-1D7C-8C45-9545-AF27DB958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282964-5A56-A94E-838A-EB9F11A8F7D8}" type="slidenum">
              <a:rPr lang="en-US" smtClean="0"/>
              <a:t>‹#›</a:t>
            </a:fld>
            <a:endParaRPr lang="en-US"/>
          </a:p>
        </p:txBody>
      </p:sp>
    </p:spTree>
    <p:extLst>
      <p:ext uri="{BB962C8B-B14F-4D97-AF65-F5344CB8AC3E}">
        <p14:creationId xmlns:p14="http://schemas.microsoft.com/office/powerpoint/2010/main" val="2858859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10" Type="http://schemas.openxmlformats.org/officeDocument/2006/relationships/image" Target="../media/image2.png"/><Relationship Id="rId4" Type="http://schemas.openxmlformats.org/officeDocument/2006/relationships/image" Target="../media/image5.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20.sv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2F5E3D4F-5958-4037-A1B3-A86AAD2DB870}"/>
              </a:ext>
            </a:extLst>
          </p:cNvPr>
          <p:cNvPicPr>
            <a:picLocks noChangeAspect="1"/>
          </p:cNvPicPr>
          <p:nvPr/>
        </p:nvPicPr>
        <p:blipFill rotWithShape="1">
          <a:blip r:embed="rId2"/>
          <a:srcRect l="3592" t="9147" r="55922" b="20374"/>
          <a:stretch/>
        </p:blipFill>
        <p:spPr>
          <a:xfrm>
            <a:off x="123567" y="-1"/>
            <a:ext cx="4176364" cy="1902941"/>
          </a:xfrm>
          <a:prstGeom prst="rect">
            <a:avLst/>
          </a:prstGeom>
        </p:spPr>
      </p:pic>
      <p:sp>
        <p:nvSpPr>
          <p:cNvPr id="6" name="TextBox 5">
            <a:extLst>
              <a:ext uri="{FF2B5EF4-FFF2-40B4-BE49-F238E27FC236}">
                <a16:creationId xmlns:a16="http://schemas.microsoft.com/office/drawing/2014/main" id="{96202A03-E756-4629-ADB0-988BDA407206}"/>
              </a:ext>
            </a:extLst>
          </p:cNvPr>
          <p:cNvSpPr txBox="1"/>
          <p:nvPr/>
        </p:nvSpPr>
        <p:spPr>
          <a:xfrm>
            <a:off x="1487506" y="2353935"/>
            <a:ext cx="9216987" cy="1938992"/>
          </a:xfrm>
          <a:prstGeom prst="rect">
            <a:avLst/>
          </a:prstGeom>
          <a:noFill/>
        </p:spPr>
        <p:txBody>
          <a:bodyPr wrap="square">
            <a:spAutoFit/>
          </a:bodyPr>
          <a:lstStyle/>
          <a:p>
            <a:pPr algn="ctr"/>
            <a:r>
              <a:rPr lang="en-AU" sz="6000" b="1" dirty="0">
                <a:solidFill>
                  <a:srgbClr val="D71C33"/>
                </a:solidFill>
                <a:latin typeface="Arial" panose="020B0604020202020204" pitchFamily="34" charset="0"/>
                <a:cs typeface="Arial" panose="020B0604020202020204" pitchFamily="34" charset="0"/>
              </a:rPr>
              <a:t>Why is cultural diversity planning important?</a:t>
            </a:r>
          </a:p>
        </p:txBody>
      </p:sp>
      <p:pic>
        <p:nvPicPr>
          <p:cNvPr id="7" name="Picture 6" descr="Logo&#10;&#10;Description automatically generated with medium confidence">
            <a:extLst>
              <a:ext uri="{FF2B5EF4-FFF2-40B4-BE49-F238E27FC236}">
                <a16:creationId xmlns:a16="http://schemas.microsoft.com/office/drawing/2014/main" id="{9DB9F599-6550-42E0-88BC-DAB51028E816}"/>
              </a:ext>
            </a:extLst>
          </p:cNvPr>
          <p:cNvPicPr>
            <a:picLocks noChangeAspect="1"/>
          </p:cNvPicPr>
          <p:nvPr/>
        </p:nvPicPr>
        <p:blipFill rotWithShape="1">
          <a:blip r:embed="rId3"/>
          <a:srcRect b="50000"/>
          <a:stretch/>
        </p:blipFill>
        <p:spPr>
          <a:xfrm>
            <a:off x="742950" y="5581650"/>
            <a:ext cx="9067800" cy="1276350"/>
          </a:xfrm>
          <a:prstGeom prst="rect">
            <a:avLst/>
          </a:prstGeom>
        </p:spPr>
      </p:pic>
    </p:spTree>
    <p:extLst>
      <p:ext uri="{BB962C8B-B14F-4D97-AF65-F5344CB8AC3E}">
        <p14:creationId xmlns:p14="http://schemas.microsoft.com/office/powerpoint/2010/main" val="3223296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B49B4C-0E8A-44D2-A415-4C3B8440266B}"/>
              </a:ext>
            </a:extLst>
          </p:cNvPr>
          <p:cNvSpPr txBox="1"/>
          <p:nvPr/>
        </p:nvSpPr>
        <p:spPr>
          <a:xfrm>
            <a:off x="-1" y="273612"/>
            <a:ext cx="12191999"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Why diversity matters</a:t>
            </a:r>
          </a:p>
        </p:txBody>
      </p:sp>
      <p:sp>
        <p:nvSpPr>
          <p:cNvPr id="6" name="Text Placeholder 6">
            <a:extLst>
              <a:ext uri="{FF2B5EF4-FFF2-40B4-BE49-F238E27FC236}">
                <a16:creationId xmlns:a16="http://schemas.microsoft.com/office/drawing/2014/main" id="{B4A8CA94-0C67-48BE-B7A8-D24C6B960827}"/>
              </a:ext>
            </a:extLst>
          </p:cNvPr>
          <p:cNvSpPr txBox="1">
            <a:spLocks/>
          </p:cNvSpPr>
          <p:nvPr/>
        </p:nvSpPr>
        <p:spPr>
          <a:xfrm>
            <a:off x="1126155" y="4521494"/>
            <a:ext cx="6452656" cy="11906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AU" sz="1600" dirty="0">
                <a:latin typeface="Arial" panose="020B0604020202020204" pitchFamily="34" charset="0"/>
                <a:cs typeface="Arial" panose="020B0604020202020204" pitchFamily="34" charset="0"/>
              </a:rPr>
              <a:t>A big question for any organisation is </a:t>
            </a:r>
            <a:r>
              <a:rPr lang="en-AU" sz="1600" b="1" dirty="0">
                <a:latin typeface="Arial" panose="020B0604020202020204" pitchFamily="34" charset="0"/>
                <a:cs typeface="Arial" panose="020B0604020202020204" pitchFamily="34" charset="0"/>
              </a:rPr>
              <a:t>can they afford to ignore their diverse customers </a:t>
            </a:r>
            <a:r>
              <a:rPr lang="en-AU" sz="1600" dirty="0">
                <a:latin typeface="Arial" panose="020B0604020202020204" pitchFamily="34" charset="0"/>
                <a:cs typeface="Arial" panose="020B0604020202020204" pitchFamily="34" charset="0"/>
              </a:rPr>
              <a:t>and in doing so, is there a hidden impact which accumulates over time?  </a:t>
            </a:r>
            <a:endParaRPr lang="en-AU" sz="1600" b="1" dirty="0">
              <a:latin typeface="Arial" panose="020B0604020202020204" pitchFamily="34" charset="0"/>
              <a:cs typeface="Arial" panose="020B0604020202020204" pitchFamily="34" charset="0"/>
            </a:endParaRPr>
          </a:p>
        </p:txBody>
      </p:sp>
      <p:sp>
        <p:nvSpPr>
          <p:cNvPr id="7" name="Text Placeholder 5">
            <a:extLst>
              <a:ext uri="{FF2B5EF4-FFF2-40B4-BE49-F238E27FC236}">
                <a16:creationId xmlns:a16="http://schemas.microsoft.com/office/drawing/2014/main" id="{E20E5258-0A61-4005-ACF6-E6C499609ABD}"/>
              </a:ext>
            </a:extLst>
          </p:cNvPr>
          <p:cNvSpPr txBox="1">
            <a:spLocks/>
          </p:cNvSpPr>
          <p:nvPr/>
        </p:nvSpPr>
        <p:spPr>
          <a:xfrm>
            <a:off x="1619076" y="1815237"/>
            <a:ext cx="5664522" cy="27595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AU" sz="1800" i="1" dirty="0">
                <a:latin typeface="Arial" panose="020B0604020202020204" pitchFamily="34" charset="0"/>
                <a:cs typeface="Arial" panose="020B0604020202020204" pitchFamily="34" charset="0"/>
              </a:rPr>
              <a:t>“Customers in the modern day are not homogenous and when organisations go out of their way to meet the needs of their diverse customers the research shows that these organisations are rewarded with stalwart supporters who return for repeat business and actively campaign within their communities on behalf of that organisation.”</a:t>
            </a:r>
          </a:p>
          <a:p>
            <a:pPr marL="0" indent="0" algn="ctr">
              <a:buNone/>
            </a:pPr>
            <a:r>
              <a:rPr kumimoji="0" lang="en-AU" sz="1600" b="1"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AU" sz="1800" b="1"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r>
              <a:rPr lang="en-AU" sz="1800" dirty="0">
                <a:solidFill>
                  <a:sysClr val="windowText" lastClr="000000"/>
                </a:solidFill>
                <a:latin typeface="Arial" panose="020B0604020202020204" pitchFamily="34" charset="0"/>
                <a:cs typeface="Arial" panose="020B0604020202020204" pitchFamily="34" charset="0"/>
              </a:rPr>
              <a:t>Cindy Hook, CEO, Deloitte Asia Pacific</a:t>
            </a:r>
            <a:endParaRPr lang="en-AU" sz="1800" dirty="0">
              <a:latin typeface="Arial" panose="020B0604020202020204" pitchFamily="34" charset="0"/>
              <a:cs typeface="Arial" panose="020B0604020202020204" pitchFamily="34" charset="0"/>
            </a:endParaRPr>
          </a:p>
        </p:txBody>
      </p:sp>
      <p:pic>
        <p:nvPicPr>
          <p:cNvPr id="8" name="Picture Placeholder 16">
            <a:extLst>
              <a:ext uri="{FF2B5EF4-FFF2-40B4-BE49-F238E27FC236}">
                <a16:creationId xmlns:a16="http://schemas.microsoft.com/office/drawing/2014/main" id="{93FCB6EB-D25A-4B9D-A22C-87EC3B59F1F4}"/>
              </a:ext>
            </a:extLst>
          </p:cNvPr>
          <p:cNvPicPr>
            <a:picLocks noChangeAspect="1"/>
          </p:cNvPicPr>
          <p:nvPr/>
        </p:nvPicPr>
        <p:blipFill>
          <a:blip r:embed="rId2">
            <a:extLst>
              <a:ext uri="{28A0092B-C50C-407E-A947-70E740481C1C}">
                <a14:useLocalDpi xmlns:a14="http://schemas.microsoft.com/office/drawing/2010/main" val="0"/>
              </a:ext>
            </a:extLst>
          </a:blip>
          <a:srcRect l="23231" r="23231"/>
          <a:stretch>
            <a:fillRect/>
          </a:stretch>
        </p:blipFill>
        <p:spPr>
          <a:xfrm>
            <a:off x="8081319" y="1738042"/>
            <a:ext cx="2801949" cy="2913921"/>
          </a:xfrm>
          <a:prstGeom prst="rect">
            <a:avLst/>
          </a:prstGeom>
        </p:spPr>
      </p:pic>
      <p:pic>
        <p:nvPicPr>
          <p:cNvPr id="9" name="Picture 8" descr="Logo&#10;&#10;Description automatically generated with medium confidence">
            <a:extLst>
              <a:ext uri="{FF2B5EF4-FFF2-40B4-BE49-F238E27FC236}">
                <a16:creationId xmlns:a16="http://schemas.microsoft.com/office/drawing/2014/main" id="{184DF3F0-136F-4F63-9777-D73FA8CE7126}"/>
              </a:ext>
            </a:extLst>
          </p:cNvPr>
          <p:cNvPicPr>
            <a:picLocks noChangeAspect="1"/>
          </p:cNvPicPr>
          <p:nvPr/>
        </p:nvPicPr>
        <p:blipFill rotWithShape="1">
          <a:blip r:embed="rId3"/>
          <a:srcRect b="50000"/>
          <a:stretch/>
        </p:blipFill>
        <p:spPr>
          <a:xfrm>
            <a:off x="742950" y="5581650"/>
            <a:ext cx="9067800" cy="1276350"/>
          </a:xfrm>
          <a:prstGeom prst="rect">
            <a:avLst/>
          </a:prstGeom>
        </p:spPr>
      </p:pic>
    </p:spTree>
    <p:extLst>
      <p:ext uri="{BB962C8B-B14F-4D97-AF65-F5344CB8AC3E}">
        <p14:creationId xmlns:p14="http://schemas.microsoft.com/office/powerpoint/2010/main" val="36590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4FDEC76-D443-4A32-8B21-16AFA16FAAAF}"/>
              </a:ext>
            </a:extLst>
          </p:cNvPr>
          <p:cNvSpPr txBox="1"/>
          <p:nvPr/>
        </p:nvSpPr>
        <p:spPr>
          <a:xfrm>
            <a:off x="238897" y="123627"/>
            <a:ext cx="12192000"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Planning to succeed</a:t>
            </a:r>
          </a:p>
        </p:txBody>
      </p:sp>
      <p:sp>
        <p:nvSpPr>
          <p:cNvPr id="6" name="TextBox 5">
            <a:extLst>
              <a:ext uri="{FF2B5EF4-FFF2-40B4-BE49-F238E27FC236}">
                <a16:creationId xmlns:a16="http://schemas.microsoft.com/office/drawing/2014/main" id="{2AA04281-3207-4910-904B-FBF582AE44DE}"/>
              </a:ext>
            </a:extLst>
          </p:cNvPr>
          <p:cNvSpPr txBox="1"/>
          <p:nvPr/>
        </p:nvSpPr>
        <p:spPr>
          <a:xfrm>
            <a:off x="1086939" y="1068139"/>
            <a:ext cx="10495915" cy="369332"/>
          </a:xfrm>
          <a:prstGeom prst="rect">
            <a:avLst/>
          </a:prstGeom>
          <a:noFill/>
        </p:spPr>
        <p:txBody>
          <a:bodyPr wrap="square">
            <a:spAutoFit/>
          </a:bodyPr>
          <a:lstStyle/>
          <a:p>
            <a:r>
              <a:rPr lang="en-AU" dirty="0">
                <a:latin typeface="Arial" panose="020B0604020202020204" pitchFamily="34" charset="0"/>
                <a:cs typeface="Arial" panose="020B0604020202020204" pitchFamily="34" charset="0"/>
              </a:rPr>
              <a:t>Taking action on cultural diversity within your organisation</a:t>
            </a:r>
            <a:r>
              <a:rPr lang="en-AU" sz="1600" dirty="0">
                <a:latin typeface="Arial" panose="020B0604020202020204" pitchFamily="34" charset="0"/>
                <a:cs typeface="Arial" panose="020B0604020202020204" pitchFamily="34" charset="0"/>
              </a:rPr>
              <a:t>:</a:t>
            </a:r>
          </a:p>
        </p:txBody>
      </p:sp>
      <p:sp>
        <p:nvSpPr>
          <p:cNvPr id="8" name="TextBox 7">
            <a:extLst>
              <a:ext uri="{FF2B5EF4-FFF2-40B4-BE49-F238E27FC236}">
                <a16:creationId xmlns:a16="http://schemas.microsoft.com/office/drawing/2014/main" id="{1DB9F9D2-B1DB-41C7-B109-7115E2EE9488}"/>
              </a:ext>
            </a:extLst>
          </p:cNvPr>
          <p:cNvSpPr txBox="1"/>
          <p:nvPr/>
        </p:nvSpPr>
        <p:spPr>
          <a:xfrm>
            <a:off x="924560" y="1556762"/>
            <a:ext cx="10369973" cy="4201663"/>
          </a:xfrm>
          <a:prstGeom prst="rect">
            <a:avLst/>
          </a:prstGeom>
          <a:noFill/>
        </p:spPr>
        <p:txBody>
          <a:bodyPr wrap="square">
            <a:spAutoFit/>
          </a:bodyPr>
          <a:lstStyle/>
          <a:p>
            <a:pPr marL="177800" marR="0" lvl="0" algn="l" defTabSz="914400" rtl="0" eaLnBrk="1" fontAlgn="auto" latinLnBrk="0" hangingPunct="1">
              <a:lnSpc>
                <a:spcPct val="120000"/>
              </a:lnSpc>
              <a:spcBef>
                <a:spcPts val="0"/>
              </a:spcBef>
              <a:buClrTx/>
              <a:buSzTx/>
              <a:tabLst/>
              <a:defRPr/>
            </a:pP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Commit and cascade </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en-AU" b="1" dirty="0">
                <a:solidFill>
                  <a:prstClr val="black"/>
                </a:solidFill>
                <a:latin typeface="Arial" panose="020B0604020202020204" pitchFamily="34" charset="0"/>
                <a:cs typeface="Arial" panose="020B0604020202020204" pitchFamily="34" charset="0"/>
              </a:rPr>
              <a:t>l</a:t>
            </a:r>
            <a:r>
              <a:rPr kumimoji="0" lang="en-AU" sz="1800" b="1"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eadership</a:t>
            </a: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matters</a:t>
            </a:r>
          </a:p>
          <a:p>
            <a:pPr marL="177800" marR="0" lvl="0" algn="l" defTabSz="914400" rtl="0" eaLnBrk="1" fontAlgn="auto" latinLnBrk="0" hangingPunct="1">
              <a:lnSpc>
                <a:spcPct val="120000"/>
              </a:lnSpc>
              <a:spcBef>
                <a:spcPts val="0"/>
              </a:spcBef>
              <a:buClrTx/>
              <a:buSzTx/>
              <a:tabLst/>
              <a:defRPr/>
            </a:pPr>
            <a:r>
              <a:rPr kumimoji="0" lang="en-AU"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CEOs and leaders articulate a vision and accountability for delivering cultural diversity through your organisation and services </a:t>
            </a:r>
          </a:p>
          <a:p>
            <a:pPr marL="177800" marR="0" lvl="0" algn="l" defTabSz="914400" rtl="0" eaLnBrk="1" fontAlgn="auto" latinLnBrk="0" hangingPunct="1">
              <a:lnSpc>
                <a:spcPct val="120000"/>
              </a:lnSpc>
              <a:spcBef>
                <a:spcPts val="0"/>
              </a:spcBef>
              <a:buClrTx/>
              <a:buSzTx/>
              <a:tabLst/>
              <a:defRPr/>
            </a:pPr>
            <a:endParaRPr kumimoji="0" lang="en-AU"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77800" marR="0" lvl="0" algn="l" defTabSz="914400" rtl="0" eaLnBrk="1" fontAlgn="auto" latinLnBrk="0" hangingPunct="1">
              <a:lnSpc>
                <a:spcPct val="120000"/>
              </a:lnSpc>
              <a:spcBef>
                <a:spcPts val="0"/>
              </a:spcBef>
              <a:buClrTx/>
              <a:buSzTx/>
              <a:tabLst/>
              <a:defRPr/>
            </a:pP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Link to internal strategy </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en-AU" b="1" dirty="0">
                <a:solidFill>
                  <a:prstClr val="black"/>
                </a:solidFill>
                <a:latin typeface="Arial" panose="020B0604020202020204" pitchFamily="34" charset="0"/>
                <a:cs typeface="Arial" panose="020B0604020202020204" pitchFamily="34" charset="0"/>
              </a:rPr>
              <a:t>o</a:t>
            </a:r>
            <a:r>
              <a:rPr kumimoji="0" lang="en-AU" sz="1800" b="1"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rganisational</a:t>
            </a: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context matters</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177800" marR="0" lvl="0" algn="l" defTabSz="914400" rtl="0" eaLnBrk="1" fontAlgn="auto" latinLnBrk="0" hangingPunct="1">
              <a:lnSpc>
                <a:spcPct val="120000"/>
              </a:lnSpc>
              <a:spcBef>
                <a:spcPts val="0"/>
              </a:spcBef>
              <a:buClrTx/>
              <a:buSzTx/>
              <a:tabLst/>
              <a:defRPr/>
            </a:pPr>
            <a:r>
              <a:rPr kumimoji="0" lang="en-AU"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Your cultural diversity priorities are explicitly defined based on your organisation’s existing planning framework and timeframes. Data-driven approaches are important</a:t>
            </a:r>
          </a:p>
          <a:p>
            <a:pPr marL="177800" marR="0" lvl="0" algn="l" defTabSz="914400" rtl="0" eaLnBrk="1" fontAlgn="auto" latinLnBrk="0" hangingPunct="1">
              <a:lnSpc>
                <a:spcPct val="120000"/>
              </a:lnSpc>
              <a:spcBef>
                <a:spcPts val="0"/>
              </a:spcBef>
              <a:buClrTx/>
              <a:buSzTx/>
              <a:tabLst/>
              <a:defRPr/>
            </a:pPr>
            <a:endParaRPr kumimoji="0" lang="en-AU"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77800" marR="0" lvl="0" algn="l" defTabSz="914400" rtl="0" eaLnBrk="1" fontAlgn="auto" latinLnBrk="0" hangingPunct="1">
              <a:lnSpc>
                <a:spcPct val="120000"/>
              </a:lnSpc>
              <a:spcBef>
                <a:spcPts val="0"/>
              </a:spcBef>
              <a:buClrTx/>
              <a:buSzTx/>
              <a:tabLst/>
              <a:defRPr/>
            </a:pP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Craft an initiative portfolio</a:t>
            </a:r>
          </a:p>
          <a:p>
            <a:pPr marL="177800" marR="0" lvl="0" algn="l" defTabSz="914400" rtl="0" eaLnBrk="1" fontAlgn="auto" latinLnBrk="0" hangingPunct="1">
              <a:lnSpc>
                <a:spcPct val="120000"/>
              </a:lnSpc>
              <a:spcBef>
                <a:spcPts val="0"/>
              </a:spcBef>
              <a:buClrTx/>
              <a:buSzTx/>
              <a:tabLst/>
              <a:defRPr/>
            </a:pPr>
            <a:r>
              <a:rPr kumimoji="0" lang="en-AU"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Use a target-based approach based on your priorities and tie investment/budget allocations to them to capture intended cultural diversity benefits</a:t>
            </a:r>
          </a:p>
          <a:p>
            <a:pPr marL="177800" marR="0" lvl="0" algn="l" defTabSz="914400" rtl="0" eaLnBrk="1" fontAlgn="auto" latinLnBrk="0" hangingPunct="1">
              <a:lnSpc>
                <a:spcPct val="120000"/>
              </a:lnSpc>
              <a:spcBef>
                <a:spcPts val="0"/>
              </a:spcBef>
              <a:buClrTx/>
              <a:buSzTx/>
              <a:tabLst/>
              <a:defRPr/>
            </a:pPr>
            <a:endParaRPr kumimoji="0" lang="en-AU" sz="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177800" marR="0" lvl="0" algn="l" defTabSz="914400" rtl="0" eaLnBrk="1" fontAlgn="auto" latinLnBrk="0" hangingPunct="1">
              <a:lnSpc>
                <a:spcPct val="120000"/>
              </a:lnSpc>
              <a:spcBef>
                <a:spcPts val="0"/>
              </a:spcBef>
              <a:buClrTx/>
              <a:buSzTx/>
              <a:tabLst/>
              <a:defRPr/>
            </a:pP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Tailor for impact </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lang="en-AU" b="1" dirty="0">
                <a:solidFill>
                  <a:prstClr val="black"/>
                </a:solidFill>
                <a:latin typeface="Arial" panose="020B0604020202020204" pitchFamily="34" charset="0"/>
                <a:cs typeface="Arial" panose="020B0604020202020204" pitchFamily="34" charset="0"/>
              </a:rPr>
              <a:t>l</a:t>
            </a:r>
            <a:r>
              <a:rPr kumimoji="0" lang="en-AU" sz="1800" b="1"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ocal</a:t>
            </a:r>
            <a:r>
              <a:rPr kumimoji="0" lang="en-AU" sz="18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needs matter</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177800" marR="0" lvl="0" algn="l" defTabSz="914400" rtl="0" eaLnBrk="1" fontAlgn="auto" latinLnBrk="0" hangingPunct="1">
              <a:lnSpc>
                <a:spcPct val="120000"/>
              </a:lnSpc>
              <a:spcBef>
                <a:spcPts val="0"/>
              </a:spcBef>
              <a:buClrTx/>
              <a:buSzTx/>
              <a:tabLst/>
              <a:defRPr/>
            </a:pPr>
            <a:r>
              <a:rPr kumimoji="0" lang="en-AU"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Tailor your initiatives to needs within your organisation and for the communities you serve. Measure your outcomes. </a:t>
            </a:r>
          </a:p>
        </p:txBody>
      </p:sp>
      <p:pic>
        <p:nvPicPr>
          <p:cNvPr id="7" name="Picture 6" descr="Logo&#10;&#10;Description automatically generated with medium confidence">
            <a:extLst>
              <a:ext uri="{FF2B5EF4-FFF2-40B4-BE49-F238E27FC236}">
                <a16:creationId xmlns:a16="http://schemas.microsoft.com/office/drawing/2014/main" id="{799D55B8-3D6D-4E21-B7F8-79AD3468360A}"/>
              </a:ext>
            </a:extLst>
          </p:cNvPr>
          <p:cNvPicPr>
            <a:picLocks noChangeAspect="1"/>
          </p:cNvPicPr>
          <p:nvPr/>
        </p:nvPicPr>
        <p:blipFill rotWithShape="1">
          <a:blip r:embed="rId2"/>
          <a:srcRect b="50000"/>
          <a:stretch/>
        </p:blipFill>
        <p:spPr>
          <a:xfrm>
            <a:off x="742950" y="5581650"/>
            <a:ext cx="9067800" cy="1276350"/>
          </a:xfrm>
          <a:prstGeom prst="rect">
            <a:avLst/>
          </a:prstGeom>
        </p:spPr>
      </p:pic>
    </p:spTree>
    <p:extLst>
      <p:ext uri="{BB962C8B-B14F-4D97-AF65-F5344CB8AC3E}">
        <p14:creationId xmlns:p14="http://schemas.microsoft.com/office/powerpoint/2010/main" val="3755201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5AAF06-5123-4E40-8F4D-6F7DF97EE82F}"/>
              </a:ext>
            </a:extLst>
          </p:cNvPr>
          <p:cNvSpPr txBox="1"/>
          <p:nvPr/>
        </p:nvSpPr>
        <p:spPr>
          <a:xfrm>
            <a:off x="48238" y="307539"/>
            <a:ext cx="12191999"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Building a successful strategy </a:t>
            </a:r>
          </a:p>
        </p:txBody>
      </p:sp>
      <p:sp>
        <p:nvSpPr>
          <p:cNvPr id="26" name="TextBox 25">
            <a:extLst>
              <a:ext uri="{FF2B5EF4-FFF2-40B4-BE49-F238E27FC236}">
                <a16:creationId xmlns:a16="http://schemas.microsoft.com/office/drawing/2014/main" id="{33228406-0A3A-4DEF-BB96-368CFCA8C7C1}"/>
              </a:ext>
            </a:extLst>
          </p:cNvPr>
          <p:cNvSpPr txBox="1"/>
          <p:nvPr/>
        </p:nvSpPr>
        <p:spPr>
          <a:xfrm>
            <a:off x="5288002" y="2013492"/>
            <a:ext cx="920839" cy="461665"/>
          </a:xfrm>
          <a:prstGeom prst="rect">
            <a:avLst/>
          </a:prstGeom>
          <a:noFill/>
        </p:spPr>
        <p:txBody>
          <a:bodyPr wrap="square" rtlCol="0">
            <a:spAutoFit/>
          </a:bodyPr>
          <a:lstStyle/>
          <a:p>
            <a:r>
              <a:rPr lang="en-AU" sz="2400" b="1" dirty="0">
                <a:latin typeface="Bahnschrift Light SemiCondensed" panose="020B0502040204020203" pitchFamily="34" charset="0"/>
              </a:rPr>
              <a:t>1</a:t>
            </a:r>
          </a:p>
        </p:txBody>
      </p:sp>
      <p:sp>
        <p:nvSpPr>
          <p:cNvPr id="27" name="TextBox 26">
            <a:extLst>
              <a:ext uri="{FF2B5EF4-FFF2-40B4-BE49-F238E27FC236}">
                <a16:creationId xmlns:a16="http://schemas.microsoft.com/office/drawing/2014/main" id="{72E0E86A-9617-47D4-8814-9DF866E0BAAC}"/>
              </a:ext>
            </a:extLst>
          </p:cNvPr>
          <p:cNvSpPr txBox="1"/>
          <p:nvPr/>
        </p:nvSpPr>
        <p:spPr>
          <a:xfrm>
            <a:off x="5288002" y="2811883"/>
            <a:ext cx="920839" cy="461665"/>
          </a:xfrm>
          <a:prstGeom prst="rect">
            <a:avLst/>
          </a:prstGeom>
          <a:noFill/>
        </p:spPr>
        <p:txBody>
          <a:bodyPr wrap="square" rtlCol="0">
            <a:spAutoFit/>
          </a:bodyPr>
          <a:lstStyle/>
          <a:p>
            <a:r>
              <a:rPr lang="en-AU" sz="2400" b="1" dirty="0">
                <a:latin typeface="Bahnschrift Light SemiCondensed" panose="020B0502040204020203" pitchFamily="34" charset="0"/>
              </a:rPr>
              <a:t>2</a:t>
            </a:r>
          </a:p>
        </p:txBody>
      </p:sp>
      <p:sp>
        <p:nvSpPr>
          <p:cNvPr id="28" name="TextBox 27">
            <a:extLst>
              <a:ext uri="{FF2B5EF4-FFF2-40B4-BE49-F238E27FC236}">
                <a16:creationId xmlns:a16="http://schemas.microsoft.com/office/drawing/2014/main" id="{A05FE3B5-33E8-482C-8E1F-EF336B35E009}"/>
              </a:ext>
            </a:extLst>
          </p:cNvPr>
          <p:cNvSpPr txBox="1"/>
          <p:nvPr/>
        </p:nvSpPr>
        <p:spPr>
          <a:xfrm>
            <a:off x="5267421" y="4691301"/>
            <a:ext cx="920839" cy="461665"/>
          </a:xfrm>
          <a:prstGeom prst="rect">
            <a:avLst/>
          </a:prstGeom>
          <a:noFill/>
        </p:spPr>
        <p:txBody>
          <a:bodyPr wrap="square" rtlCol="0">
            <a:spAutoFit/>
          </a:bodyPr>
          <a:lstStyle/>
          <a:p>
            <a:r>
              <a:rPr lang="en-AU" sz="2400" b="1" dirty="0">
                <a:latin typeface="Bahnschrift Light SemiCondensed" panose="020B0502040204020203" pitchFamily="34" charset="0"/>
              </a:rPr>
              <a:t>4</a:t>
            </a:r>
          </a:p>
        </p:txBody>
      </p:sp>
      <p:sp>
        <p:nvSpPr>
          <p:cNvPr id="29" name="TextBox 28">
            <a:extLst>
              <a:ext uri="{FF2B5EF4-FFF2-40B4-BE49-F238E27FC236}">
                <a16:creationId xmlns:a16="http://schemas.microsoft.com/office/drawing/2014/main" id="{E92508BE-E664-4D80-A764-5E52CD5B83A2}"/>
              </a:ext>
            </a:extLst>
          </p:cNvPr>
          <p:cNvSpPr txBox="1"/>
          <p:nvPr/>
        </p:nvSpPr>
        <p:spPr>
          <a:xfrm>
            <a:off x="5288001" y="3892910"/>
            <a:ext cx="920839" cy="461665"/>
          </a:xfrm>
          <a:prstGeom prst="rect">
            <a:avLst/>
          </a:prstGeom>
          <a:noFill/>
        </p:spPr>
        <p:txBody>
          <a:bodyPr wrap="square" rtlCol="0">
            <a:spAutoFit/>
          </a:bodyPr>
          <a:lstStyle/>
          <a:p>
            <a:r>
              <a:rPr lang="en-AU" sz="2400" b="1" dirty="0">
                <a:latin typeface="Bahnschrift Light SemiCondensed" panose="020B0502040204020203" pitchFamily="34" charset="0"/>
              </a:rPr>
              <a:t>3</a:t>
            </a:r>
          </a:p>
        </p:txBody>
      </p:sp>
      <p:sp>
        <p:nvSpPr>
          <p:cNvPr id="30" name="TextBox 29">
            <a:extLst>
              <a:ext uri="{FF2B5EF4-FFF2-40B4-BE49-F238E27FC236}">
                <a16:creationId xmlns:a16="http://schemas.microsoft.com/office/drawing/2014/main" id="{261A8687-A030-456A-87BE-F67C1D53A43C}"/>
              </a:ext>
            </a:extLst>
          </p:cNvPr>
          <p:cNvSpPr txBox="1"/>
          <p:nvPr/>
        </p:nvSpPr>
        <p:spPr>
          <a:xfrm>
            <a:off x="1636506" y="2004211"/>
            <a:ext cx="2217172" cy="646331"/>
          </a:xfrm>
          <a:prstGeom prst="rect">
            <a:avLst/>
          </a:prstGeom>
          <a:noFill/>
        </p:spPr>
        <p:txBody>
          <a:bodyPr wrap="square" rtlCol="0">
            <a:spAutoFit/>
          </a:bodyPr>
          <a:lstStyle/>
          <a:p>
            <a:r>
              <a:rPr lang="en-AU" b="1" dirty="0">
                <a:latin typeface="Arial" panose="020B0604020202020204" pitchFamily="34" charset="0"/>
                <a:cs typeface="Arial" panose="020B0604020202020204" pitchFamily="34" charset="0"/>
              </a:rPr>
              <a:t>Commit and cascade</a:t>
            </a:r>
          </a:p>
        </p:txBody>
      </p:sp>
      <p:sp>
        <p:nvSpPr>
          <p:cNvPr id="31" name="TextBox 30">
            <a:extLst>
              <a:ext uri="{FF2B5EF4-FFF2-40B4-BE49-F238E27FC236}">
                <a16:creationId xmlns:a16="http://schemas.microsoft.com/office/drawing/2014/main" id="{0CFF53A1-C8E4-4275-AE73-9DFE7AB2019F}"/>
              </a:ext>
            </a:extLst>
          </p:cNvPr>
          <p:cNvSpPr txBox="1"/>
          <p:nvPr/>
        </p:nvSpPr>
        <p:spPr>
          <a:xfrm>
            <a:off x="1636506" y="2839603"/>
            <a:ext cx="2633041" cy="923330"/>
          </a:xfrm>
          <a:prstGeom prst="rect">
            <a:avLst/>
          </a:prstGeom>
          <a:noFill/>
        </p:spPr>
        <p:txBody>
          <a:bodyPr wrap="square" rtlCol="0">
            <a:spAutoFit/>
          </a:bodyPr>
          <a:lstStyle/>
          <a:p>
            <a:r>
              <a:rPr lang="en-AU" b="1" dirty="0">
                <a:latin typeface="Arial" panose="020B0604020202020204" pitchFamily="34" charset="0"/>
                <a:cs typeface="Arial" panose="020B0604020202020204" pitchFamily="34" charset="0"/>
              </a:rPr>
              <a:t>Link</a:t>
            </a:r>
            <a:r>
              <a:rPr lang="en-AU" b="1" dirty="0"/>
              <a:t> </a:t>
            </a:r>
            <a:r>
              <a:rPr lang="en-AU" b="1" dirty="0">
                <a:latin typeface="Arial" panose="020B0604020202020204" pitchFamily="34" charset="0"/>
                <a:cs typeface="Arial" panose="020B0604020202020204" pitchFamily="34" charset="0"/>
              </a:rPr>
              <a:t>inclusion and  diversity to growth strategy </a:t>
            </a:r>
          </a:p>
        </p:txBody>
      </p:sp>
      <p:sp>
        <p:nvSpPr>
          <p:cNvPr id="32" name="TextBox 31">
            <a:extLst>
              <a:ext uri="{FF2B5EF4-FFF2-40B4-BE49-F238E27FC236}">
                <a16:creationId xmlns:a16="http://schemas.microsoft.com/office/drawing/2014/main" id="{A77A4883-5C10-4D40-9642-EC32E8FC39EE}"/>
              </a:ext>
            </a:extLst>
          </p:cNvPr>
          <p:cNvSpPr txBox="1"/>
          <p:nvPr/>
        </p:nvSpPr>
        <p:spPr>
          <a:xfrm>
            <a:off x="1636506" y="3948706"/>
            <a:ext cx="2810471" cy="369332"/>
          </a:xfrm>
          <a:prstGeom prst="rect">
            <a:avLst/>
          </a:prstGeom>
          <a:noFill/>
        </p:spPr>
        <p:txBody>
          <a:bodyPr wrap="square" rtlCol="0">
            <a:spAutoFit/>
          </a:bodyPr>
          <a:lstStyle/>
          <a:p>
            <a:r>
              <a:rPr lang="en-AU" b="1" dirty="0">
                <a:latin typeface="Arial" panose="020B0604020202020204" pitchFamily="34" charset="0"/>
                <a:cs typeface="Arial" panose="020B0604020202020204" pitchFamily="34" charset="0"/>
              </a:rPr>
              <a:t>Craft initiative portfolio </a:t>
            </a:r>
          </a:p>
        </p:txBody>
      </p:sp>
      <p:sp>
        <p:nvSpPr>
          <p:cNvPr id="33" name="TextBox 32">
            <a:extLst>
              <a:ext uri="{FF2B5EF4-FFF2-40B4-BE49-F238E27FC236}">
                <a16:creationId xmlns:a16="http://schemas.microsoft.com/office/drawing/2014/main" id="{A8D8FF42-34FD-4496-9D64-0E35013C25FF}"/>
              </a:ext>
            </a:extLst>
          </p:cNvPr>
          <p:cNvSpPr txBox="1"/>
          <p:nvPr/>
        </p:nvSpPr>
        <p:spPr>
          <a:xfrm>
            <a:off x="1659993" y="4727464"/>
            <a:ext cx="2217172" cy="369332"/>
          </a:xfrm>
          <a:prstGeom prst="rect">
            <a:avLst/>
          </a:prstGeom>
          <a:noFill/>
        </p:spPr>
        <p:txBody>
          <a:bodyPr wrap="square" rtlCol="0">
            <a:spAutoFit/>
          </a:bodyPr>
          <a:lstStyle/>
          <a:p>
            <a:r>
              <a:rPr lang="en-AU" b="1" dirty="0">
                <a:latin typeface="Arial" panose="020B0604020202020204" pitchFamily="34" charset="0"/>
                <a:cs typeface="Arial" panose="020B0604020202020204" pitchFamily="34" charset="0"/>
              </a:rPr>
              <a:t>Tailor for impact </a:t>
            </a:r>
          </a:p>
        </p:txBody>
      </p:sp>
      <p:sp>
        <p:nvSpPr>
          <p:cNvPr id="34" name="TextBox 33">
            <a:extLst>
              <a:ext uri="{FF2B5EF4-FFF2-40B4-BE49-F238E27FC236}">
                <a16:creationId xmlns:a16="http://schemas.microsoft.com/office/drawing/2014/main" id="{819339AC-A8FA-48F0-A14B-47FF661CA8EC}"/>
              </a:ext>
            </a:extLst>
          </p:cNvPr>
          <p:cNvSpPr txBox="1"/>
          <p:nvPr/>
        </p:nvSpPr>
        <p:spPr>
          <a:xfrm>
            <a:off x="6776650" y="1948360"/>
            <a:ext cx="3316310" cy="646331"/>
          </a:xfrm>
          <a:prstGeom prst="rect">
            <a:avLst/>
          </a:prstGeom>
          <a:noFill/>
        </p:spPr>
        <p:txBody>
          <a:bodyPr wrap="square" rtlCol="0">
            <a:spAutoFit/>
          </a:bodyPr>
          <a:lstStyle/>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compelling CEO vision</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management accountability </a:t>
            </a:r>
          </a:p>
        </p:txBody>
      </p:sp>
      <p:sp>
        <p:nvSpPr>
          <p:cNvPr id="35" name="TextBox 34">
            <a:extLst>
              <a:ext uri="{FF2B5EF4-FFF2-40B4-BE49-F238E27FC236}">
                <a16:creationId xmlns:a16="http://schemas.microsoft.com/office/drawing/2014/main" id="{7557CC01-58EE-4951-9D66-F2DBAB69B04A}"/>
              </a:ext>
            </a:extLst>
          </p:cNvPr>
          <p:cNvSpPr txBox="1"/>
          <p:nvPr/>
        </p:nvSpPr>
        <p:spPr>
          <a:xfrm>
            <a:off x="6776650" y="2701748"/>
            <a:ext cx="3316310" cy="923330"/>
          </a:xfrm>
          <a:prstGeom prst="rect">
            <a:avLst/>
          </a:prstGeom>
          <a:noFill/>
        </p:spPr>
        <p:txBody>
          <a:bodyPr wrap="square" rtlCol="0">
            <a:spAutoFit/>
          </a:bodyPr>
          <a:lstStyle/>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value drivers</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diversity mix</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data and analytics</a:t>
            </a:r>
          </a:p>
        </p:txBody>
      </p:sp>
      <p:sp>
        <p:nvSpPr>
          <p:cNvPr id="36" name="TextBox 35">
            <a:extLst>
              <a:ext uri="{FF2B5EF4-FFF2-40B4-BE49-F238E27FC236}">
                <a16:creationId xmlns:a16="http://schemas.microsoft.com/office/drawing/2014/main" id="{4116C8ED-004A-49C2-89FD-13B42E78BF5E}"/>
              </a:ext>
            </a:extLst>
          </p:cNvPr>
          <p:cNvSpPr txBox="1"/>
          <p:nvPr/>
        </p:nvSpPr>
        <p:spPr>
          <a:xfrm>
            <a:off x="6776650" y="3702881"/>
            <a:ext cx="3316310" cy="923330"/>
          </a:xfrm>
          <a:prstGeom prst="rect">
            <a:avLst/>
          </a:prstGeom>
          <a:noFill/>
        </p:spPr>
        <p:txBody>
          <a:bodyPr wrap="square" rtlCol="0">
            <a:spAutoFit/>
          </a:bodyPr>
          <a:lstStyle/>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prioritised initiatives</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inclusive culture</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metrics and tracking</a:t>
            </a:r>
          </a:p>
        </p:txBody>
      </p:sp>
      <p:sp>
        <p:nvSpPr>
          <p:cNvPr id="37" name="TextBox 36">
            <a:extLst>
              <a:ext uri="{FF2B5EF4-FFF2-40B4-BE49-F238E27FC236}">
                <a16:creationId xmlns:a16="http://schemas.microsoft.com/office/drawing/2014/main" id="{CE595B5F-B3E1-47CD-9D82-1839021A0269}"/>
              </a:ext>
            </a:extLst>
          </p:cNvPr>
          <p:cNvSpPr txBox="1"/>
          <p:nvPr/>
        </p:nvSpPr>
        <p:spPr>
          <a:xfrm>
            <a:off x="6776650" y="4704014"/>
            <a:ext cx="4170750" cy="646331"/>
          </a:xfrm>
          <a:prstGeom prst="rect">
            <a:avLst/>
          </a:prstGeom>
          <a:noFill/>
        </p:spPr>
        <p:txBody>
          <a:bodyPr wrap="square" rtlCol="0">
            <a:spAutoFit/>
          </a:bodyPr>
          <a:lstStyle/>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local adaptation</a:t>
            </a:r>
          </a:p>
          <a:p>
            <a:pPr marL="171450" indent="-171450">
              <a:buFont typeface="Arial" panose="020B0604020202020204" pitchFamily="34" charset="0"/>
              <a:buChar char="•"/>
            </a:pPr>
            <a:r>
              <a:rPr lang="en-AU" dirty="0">
                <a:latin typeface="Arial" panose="020B0604020202020204" pitchFamily="34" charset="0"/>
                <a:cs typeface="Arial" panose="020B0604020202020204" pitchFamily="34" charset="0"/>
              </a:rPr>
              <a:t>cross-industry/sector collaboration </a:t>
            </a:r>
          </a:p>
        </p:txBody>
      </p:sp>
      <p:pic>
        <p:nvPicPr>
          <p:cNvPr id="16" name="Picture 15" descr="Logo&#10;&#10;Description automatically generated with medium confidence">
            <a:extLst>
              <a:ext uri="{FF2B5EF4-FFF2-40B4-BE49-F238E27FC236}">
                <a16:creationId xmlns:a16="http://schemas.microsoft.com/office/drawing/2014/main" id="{0726B431-C77C-4EF1-8BBE-F7EC62C2414F}"/>
              </a:ext>
            </a:extLst>
          </p:cNvPr>
          <p:cNvPicPr>
            <a:picLocks noChangeAspect="1"/>
          </p:cNvPicPr>
          <p:nvPr/>
        </p:nvPicPr>
        <p:blipFill rotWithShape="1">
          <a:blip r:embed="rId2"/>
          <a:srcRect b="50000"/>
          <a:stretch/>
        </p:blipFill>
        <p:spPr>
          <a:xfrm>
            <a:off x="742950" y="5581650"/>
            <a:ext cx="9067800" cy="1276350"/>
          </a:xfrm>
          <a:prstGeom prst="rect">
            <a:avLst/>
          </a:prstGeom>
        </p:spPr>
      </p:pic>
      <p:sp>
        <p:nvSpPr>
          <p:cNvPr id="2" name="TextBox 1">
            <a:extLst>
              <a:ext uri="{FF2B5EF4-FFF2-40B4-BE49-F238E27FC236}">
                <a16:creationId xmlns:a16="http://schemas.microsoft.com/office/drawing/2014/main" id="{74DDEB98-E80C-4E2B-BA07-F37BBF2FC217}"/>
              </a:ext>
            </a:extLst>
          </p:cNvPr>
          <p:cNvSpPr txBox="1"/>
          <p:nvPr/>
        </p:nvSpPr>
        <p:spPr>
          <a:xfrm>
            <a:off x="1636506" y="1376977"/>
            <a:ext cx="906780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Four imperatives for building a successful diversity strategy:</a:t>
            </a:r>
          </a:p>
        </p:txBody>
      </p:sp>
    </p:spTree>
    <p:extLst>
      <p:ext uri="{BB962C8B-B14F-4D97-AF65-F5344CB8AC3E}">
        <p14:creationId xmlns:p14="http://schemas.microsoft.com/office/powerpoint/2010/main" val="241880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D7E3D8F-EDA1-4656-B553-8496E73459E2}"/>
              </a:ext>
            </a:extLst>
          </p:cNvPr>
          <p:cNvSpPr txBox="1"/>
          <p:nvPr/>
        </p:nvSpPr>
        <p:spPr>
          <a:xfrm>
            <a:off x="0" y="510745"/>
            <a:ext cx="12192000"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Why does cultural diversity matter?</a:t>
            </a:r>
          </a:p>
        </p:txBody>
      </p:sp>
      <p:sp>
        <p:nvSpPr>
          <p:cNvPr id="6" name="Rectangle 5">
            <a:extLst>
              <a:ext uri="{FF2B5EF4-FFF2-40B4-BE49-F238E27FC236}">
                <a16:creationId xmlns:a16="http://schemas.microsoft.com/office/drawing/2014/main" id="{D6A610EF-5F5F-4BFC-BFEA-5808F785D3BF}"/>
              </a:ext>
            </a:extLst>
          </p:cNvPr>
          <p:cNvSpPr/>
          <p:nvPr/>
        </p:nvSpPr>
        <p:spPr>
          <a:xfrm>
            <a:off x="1753723" y="1915550"/>
            <a:ext cx="8518300" cy="769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el"/>
            </a:endParaRPr>
          </a:p>
          <a:p>
            <a:pPr algn="ctr"/>
            <a:r>
              <a:rPr lang="en-AU" dirty="0">
                <a:latin typeface="Ariel"/>
              </a:rPr>
              <a:t>Cultural diversity is the lens through which we see and understand the world around us</a:t>
            </a:r>
          </a:p>
          <a:p>
            <a:pPr algn="ctr"/>
            <a:endParaRPr lang="en-AU" dirty="0"/>
          </a:p>
        </p:txBody>
      </p:sp>
      <p:sp>
        <p:nvSpPr>
          <p:cNvPr id="7" name="Rectangle 6">
            <a:extLst>
              <a:ext uri="{FF2B5EF4-FFF2-40B4-BE49-F238E27FC236}">
                <a16:creationId xmlns:a16="http://schemas.microsoft.com/office/drawing/2014/main" id="{AB74A400-7BC8-4148-BDFD-1D76DA4CC336}"/>
              </a:ext>
            </a:extLst>
          </p:cNvPr>
          <p:cNvSpPr/>
          <p:nvPr/>
        </p:nvSpPr>
        <p:spPr>
          <a:xfrm>
            <a:off x="1753723" y="2997641"/>
            <a:ext cx="8518300" cy="554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el"/>
            </a:endParaRPr>
          </a:p>
          <a:p>
            <a:pPr algn="ctr"/>
            <a:r>
              <a:rPr lang="en-AU" dirty="0">
                <a:latin typeface="Ariel"/>
              </a:rPr>
              <a:t>Diversity is a measure of our society </a:t>
            </a:r>
          </a:p>
          <a:p>
            <a:pPr algn="ctr"/>
            <a:endParaRPr lang="en-AU" dirty="0"/>
          </a:p>
        </p:txBody>
      </p:sp>
      <p:sp>
        <p:nvSpPr>
          <p:cNvPr id="8" name="Rectangle 7">
            <a:extLst>
              <a:ext uri="{FF2B5EF4-FFF2-40B4-BE49-F238E27FC236}">
                <a16:creationId xmlns:a16="http://schemas.microsoft.com/office/drawing/2014/main" id="{B584DC45-5223-4782-9672-ECCD895960A2}"/>
              </a:ext>
            </a:extLst>
          </p:cNvPr>
          <p:cNvSpPr/>
          <p:nvPr/>
        </p:nvSpPr>
        <p:spPr>
          <a:xfrm>
            <a:off x="1753723" y="3888793"/>
            <a:ext cx="8518300" cy="698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el"/>
            </a:endParaRPr>
          </a:p>
          <a:p>
            <a:pPr algn="ctr"/>
            <a:r>
              <a:rPr lang="en-AU" dirty="0">
                <a:latin typeface="Ariel"/>
              </a:rPr>
              <a:t>At the heart of cultural competence is the ability to respect other people  </a:t>
            </a:r>
          </a:p>
          <a:p>
            <a:pPr algn="ctr"/>
            <a:endParaRPr lang="en-AU" dirty="0"/>
          </a:p>
        </p:txBody>
      </p:sp>
      <p:pic>
        <p:nvPicPr>
          <p:cNvPr id="9" name="Picture 8" descr="Logo&#10;&#10;Description automatically generated with medium confidence">
            <a:extLst>
              <a:ext uri="{FF2B5EF4-FFF2-40B4-BE49-F238E27FC236}">
                <a16:creationId xmlns:a16="http://schemas.microsoft.com/office/drawing/2014/main" id="{380C6BD9-B446-436B-B9B1-05CAA541B5FD}"/>
              </a:ext>
            </a:extLst>
          </p:cNvPr>
          <p:cNvPicPr>
            <a:picLocks noChangeAspect="1"/>
          </p:cNvPicPr>
          <p:nvPr/>
        </p:nvPicPr>
        <p:blipFill rotWithShape="1">
          <a:blip r:embed="rId2"/>
          <a:srcRect b="50000"/>
          <a:stretch/>
        </p:blipFill>
        <p:spPr>
          <a:xfrm>
            <a:off x="742950" y="5581650"/>
            <a:ext cx="9067800" cy="1276350"/>
          </a:xfrm>
          <a:prstGeom prst="rect">
            <a:avLst/>
          </a:prstGeom>
        </p:spPr>
      </p:pic>
    </p:spTree>
    <p:extLst>
      <p:ext uri="{BB962C8B-B14F-4D97-AF65-F5344CB8AC3E}">
        <p14:creationId xmlns:p14="http://schemas.microsoft.com/office/powerpoint/2010/main" val="443147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903A75A-2612-426F-AB02-E402F150755F}"/>
              </a:ext>
            </a:extLst>
          </p:cNvPr>
          <p:cNvSpPr/>
          <p:nvPr/>
        </p:nvSpPr>
        <p:spPr>
          <a:xfrm>
            <a:off x="1790700" y="1835428"/>
            <a:ext cx="8415270" cy="72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Ariel"/>
              </a:rPr>
              <a:t>Australia is home to many different cultures and languages </a:t>
            </a:r>
          </a:p>
        </p:txBody>
      </p:sp>
      <p:sp>
        <p:nvSpPr>
          <p:cNvPr id="10" name="Rectangle 9">
            <a:extLst>
              <a:ext uri="{FF2B5EF4-FFF2-40B4-BE49-F238E27FC236}">
                <a16:creationId xmlns:a16="http://schemas.microsoft.com/office/drawing/2014/main" id="{2481C600-B8FD-42CA-B0A6-5ECBDB9776C5}"/>
              </a:ext>
            </a:extLst>
          </p:cNvPr>
          <p:cNvSpPr/>
          <p:nvPr/>
        </p:nvSpPr>
        <p:spPr>
          <a:xfrm>
            <a:off x="1790700" y="2799687"/>
            <a:ext cx="8415270" cy="888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AU" dirty="0">
                <a:latin typeface="Ariel"/>
              </a:rPr>
              <a:t>Government, business and the community sector need to be responsive to the communities they serve </a:t>
            </a:r>
          </a:p>
        </p:txBody>
      </p:sp>
      <p:sp>
        <p:nvSpPr>
          <p:cNvPr id="11" name="Rectangle 10">
            <a:extLst>
              <a:ext uri="{FF2B5EF4-FFF2-40B4-BE49-F238E27FC236}">
                <a16:creationId xmlns:a16="http://schemas.microsoft.com/office/drawing/2014/main" id="{C78560BC-B61D-450F-BA3B-C49C36EC5830}"/>
              </a:ext>
            </a:extLst>
          </p:cNvPr>
          <p:cNvSpPr/>
          <p:nvPr/>
        </p:nvSpPr>
        <p:spPr>
          <a:xfrm>
            <a:off x="1790700" y="3901689"/>
            <a:ext cx="8415270" cy="806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atin typeface="Ariel"/>
              </a:rPr>
              <a:t>Organisations that understand diversity are stronger and more customer focused </a:t>
            </a:r>
            <a:endParaRPr lang="en-US" dirty="0">
              <a:latin typeface="Ariel"/>
            </a:endParaRPr>
          </a:p>
        </p:txBody>
      </p:sp>
      <p:pic>
        <p:nvPicPr>
          <p:cNvPr id="6" name="Picture 5" descr="Logo&#10;&#10;Description automatically generated with medium confidence">
            <a:extLst>
              <a:ext uri="{FF2B5EF4-FFF2-40B4-BE49-F238E27FC236}">
                <a16:creationId xmlns:a16="http://schemas.microsoft.com/office/drawing/2014/main" id="{BF337BC1-EDC6-414B-9F20-EE3D7EDAFF91}"/>
              </a:ext>
            </a:extLst>
          </p:cNvPr>
          <p:cNvPicPr>
            <a:picLocks noChangeAspect="1"/>
          </p:cNvPicPr>
          <p:nvPr/>
        </p:nvPicPr>
        <p:blipFill rotWithShape="1">
          <a:blip r:embed="rId2"/>
          <a:srcRect b="50000"/>
          <a:stretch/>
        </p:blipFill>
        <p:spPr>
          <a:xfrm>
            <a:off x="742950" y="5581650"/>
            <a:ext cx="9067800" cy="1276350"/>
          </a:xfrm>
          <a:prstGeom prst="rect">
            <a:avLst/>
          </a:prstGeom>
        </p:spPr>
      </p:pic>
      <p:sp>
        <p:nvSpPr>
          <p:cNvPr id="2" name="TextBox 1">
            <a:extLst>
              <a:ext uri="{FF2B5EF4-FFF2-40B4-BE49-F238E27FC236}">
                <a16:creationId xmlns:a16="http://schemas.microsoft.com/office/drawing/2014/main" id="{F35812B3-355F-4F7A-AA62-1725CF617BA5}"/>
              </a:ext>
            </a:extLst>
          </p:cNvPr>
          <p:cNvSpPr txBox="1"/>
          <p:nvPr/>
        </p:nvSpPr>
        <p:spPr>
          <a:xfrm>
            <a:off x="742950" y="491057"/>
            <a:ext cx="10803428" cy="830997"/>
          </a:xfrm>
          <a:prstGeom prst="rect">
            <a:avLst/>
          </a:prstGeom>
          <a:noFill/>
        </p:spPr>
        <p:txBody>
          <a:bodyPr wrap="square" rtlCol="0">
            <a:spAutoFit/>
          </a:bodyPr>
          <a:lstStyle/>
          <a:p>
            <a:pPr algn="ctr"/>
            <a:r>
              <a:rPr lang="en-AU" sz="4800" b="1" dirty="0">
                <a:solidFill>
                  <a:srgbClr val="002060"/>
                </a:solidFill>
                <a:latin typeface="Arial" panose="020B0604020202020204" pitchFamily="34" charset="0"/>
                <a:cs typeface="Arial" panose="020B0604020202020204" pitchFamily="34" charset="0"/>
              </a:rPr>
              <a:t>Why does cultural diversity matter?</a:t>
            </a:r>
          </a:p>
        </p:txBody>
      </p:sp>
    </p:spTree>
    <p:extLst>
      <p:ext uri="{BB962C8B-B14F-4D97-AF65-F5344CB8AC3E}">
        <p14:creationId xmlns:p14="http://schemas.microsoft.com/office/powerpoint/2010/main" val="283096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B7D300CC-B4E2-4174-9291-F2409E42FD1D}"/>
              </a:ext>
            </a:extLst>
          </p:cNvPr>
          <p:cNvSpPr txBox="1">
            <a:spLocks/>
          </p:cNvSpPr>
          <p:nvPr/>
        </p:nvSpPr>
        <p:spPr>
          <a:xfrm>
            <a:off x="996372" y="3408422"/>
            <a:ext cx="2491056" cy="1228051"/>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760"/>
              </a:lnSpc>
            </a:pPr>
            <a:r>
              <a:rPr lang="en-AU" sz="1800" dirty="0">
                <a:solidFill>
                  <a:schemeClr val="tx1"/>
                </a:solidFill>
                <a:latin typeface="Arial" panose="020B0604020202020204" pitchFamily="34" charset="0"/>
                <a:cs typeface="Arial" panose="020B0604020202020204" pitchFamily="34" charset="0"/>
              </a:rPr>
              <a:t>27.6% of the NSW population were born overseas, more than</a:t>
            </a:r>
            <a:br>
              <a:rPr lang="en-AU" sz="1800" dirty="0">
                <a:solidFill>
                  <a:schemeClr val="tx1"/>
                </a:solidFill>
                <a:latin typeface="Arial" panose="020B0604020202020204" pitchFamily="34" charset="0"/>
                <a:cs typeface="Arial" panose="020B0604020202020204" pitchFamily="34" charset="0"/>
              </a:rPr>
            </a:br>
            <a:r>
              <a:rPr lang="en-AU" sz="1800" dirty="0">
                <a:solidFill>
                  <a:schemeClr val="tx1"/>
                </a:solidFill>
                <a:latin typeface="Arial" panose="020B0604020202020204" pitchFamily="34" charset="0"/>
                <a:cs typeface="Arial" panose="020B0604020202020204" pitchFamily="34" charset="0"/>
              </a:rPr>
              <a:t>2 million people </a:t>
            </a:r>
          </a:p>
        </p:txBody>
      </p:sp>
      <p:sp>
        <p:nvSpPr>
          <p:cNvPr id="12" name="Text Placeholder 3">
            <a:extLst>
              <a:ext uri="{FF2B5EF4-FFF2-40B4-BE49-F238E27FC236}">
                <a16:creationId xmlns:a16="http://schemas.microsoft.com/office/drawing/2014/main" id="{7664C65F-893B-47D5-8E51-82B8D321E233}"/>
              </a:ext>
            </a:extLst>
          </p:cNvPr>
          <p:cNvSpPr txBox="1">
            <a:spLocks/>
          </p:cNvSpPr>
          <p:nvPr/>
        </p:nvSpPr>
        <p:spPr>
          <a:xfrm>
            <a:off x="8455349" y="3334911"/>
            <a:ext cx="2592287" cy="122805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1760"/>
              </a:lnSpc>
              <a:buFont typeface="Arial" panose="020B0604020202020204" pitchFamily="34" charset="0"/>
              <a:buNone/>
            </a:pPr>
            <a:r>
              <a:rPr lang="en-AU" sz="1800" dirty="0">
                <a:latin typeface="Arial" panose="020B0604020202020204" pitchFamily="34" charset="0"/>
                <a:cs typeface="Arial" panose="020B0604020202020204" pitchFamily="34" charset="0"/>
              </a:rPr>
              <a:t>25.1% of people in NSW speak a language other than English at home, almost </a:t>
            </a:r>
            <a:br>
              <a:rPr lang="en-AU" sz="1800" dirty="0">
                <a:latin typeface="Arial" panose="020B0604020202020204" pitchFamily="34" charset="0"/>
                <a:cs typeface="Arial" panose="020B0604020202020204" pitchFamily="34" charset="0"/>
              </a:rPr>
            </a:br>
            <a:r>
              <a:rPr lang="en-AU" sz="1800" dirty="0">
                <a:latin typeface="Arial" panose="020B0604020202020204" pitchFamily="34" charset="0"/>
                <a:cs typeface="Arial" panose="020B0604020202020204" pitchFamily="34" charset="0"/>
              </a:rPr>
              <a:t>2 million people</a:t>
            </a:r>
          </a:p>
        </p:txBody>
      </p:sp>
      <p:sp>
        <p:nvSpPr>
          <p:cNvPr id="13" name="Text Placeholder 4">
            <a:extLst>
              <a:ext uri="{FF2B5EF4-FFF2-40B4-BE49-F238E27FC236}">
                <a16:creationId xmlns:a16="http://schemas.microsoft.com/office/drawing/2014/main" id="{6BC0AE57-194D-4562-949D-D9EA300286FD}"/>
              </a:ext>
            </a:extLst>
          </p:cNvPr>
          <p:cNvSpPr txBox="1">
            <a:spLocks/>
          </p:cNvSpPr>
          <p:nvPr/>
        </p:nvSpPr>
        <p:spPr>
          <a:xfrm>
            <a:off x="4951701" y="3457531"/>
            <a:ext cx="2288598" cy="112983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1760"/>
              </a:lnSpc>
              <a:buFont typeface="Arial" panose="020B0604020202020204" pitchFamily="34" charset="0"/>
              <a:buNone/>
            </a:pPr>
            <a:r>
              <a:rPr lang="en-AU" sz="1800" dirty="0">
                <a:latin typeface="Arial" panose="020B0604020202020204" pitchFamily="34" charset="0"/>
                <a:cs typeface="Arial" panose="020B0604020202020204" pitchFamily="34" charset="0"/>
              </a:rPr>
              <a:t>In Sydney the proportion of the population born overseas is 35.8%</a:t>
            </a:r>
          </a:p>
        </p:txBody>
      </p:sp>
      <p:pic>
        <p:nvPicPr>
          <p:cNvPr id="14" name="Graphic 13" descr="Children">
            <a:extLst>
              <a:ext uri="{FF2B5EF4-FFF2-40B4-BE49-F238E27FC236}">
                <a16:creationId xmlns:a16="http://schemas.microsoft.com/office/drawing/2014/main" id="{8319736B-782B-44AF-978F-0D567F1FDE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77590" y="1916300"/>
            <a:ext cx="1494000" cy="1494000"/>
          </a:xfrm>
          <a:prstGeom prst="rect">
            <a:avLst/>
          </a:prstGeom>
        </p:spPr>
      </p:pic>
      <p:pic>
        <p:nvPicPr>
          <p:cNvPr id="15" name="Graphic 14" descr="Group">
            <a:extLst>
              <a:ext uri="{FF2B5EF4-FFF2-40B4-BE49-F238E27FC236}">
                <a16:creationId xmlns:a16="http://schemas.microsoft.com/office/drawing/2014/main" id="{521E7770-1EA0-4541-83BC-4A85DB4A70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60854" y="1865613"/>
            <a:ext cx="1494000" cy="1494000"/>
          </a:xfrm>
          <a:prstGeom prst="rect">
            <a:avLst/>
          </a:prstGeom>
        </p:spPr>
      </p:pic>
      <p:pic>
        <p:nvPicPr>
          <p:cNvPr id="16" name="Graphic 15" descr="Group">
            <a:extLst>
              <a:ext uri="{FF2B5EF4-FFF2-40B4-BE49-F238E27FC236}">
                <a16:creationId xmlns:a16="http://schemas.microsoft.com/office/drawing/2014/main" id="{7EEFE688-322F-467B-B93A-6220715942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91238" y="1857075"/>
            <a:ext cx="1494000" cy="1494000"/>
          </a:xfrm>
          <a:prstGeom prst="rect">
            <a:avLst/>
          </a:prstGeom>
        </p:spPr>
      </p:pic>
      <p:pic>
        <p:nvPicPr>
          <p:cNvPr id="17" name="Graphic 16" descr="User">
            <a:extLst>
              <a:ext uri="{FF2B5EF4-FFF2-40B4-BE49-F238E27FC236}">
                <a16:creationId xmlns:a16="http://schemas.microsoft.com/office/drawing/2014/main" id="{1166FD64-A023-4340-97D9-EDFA107B1B9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06163" y="1916300"/>
            <a:ext cx="1260000" cy="1194208"/>
          </a:xfrm>
          <a:prstGeom prst="rect">
            <a:avLst/>
          </a:prstGeom>
        </p:spPr>
      </p:pic>
      <p:pic>
        <p:nvPicPr>
          <p:cNvPr id="18" name="Graphic 17" descr="Megaphone">
            <a:extLst>
              <a:ext uri="{FF2B5EF4-FFF2-40B4-BE49-F238E27FC236}">
                <a16:creationId xmlns:a16="http://schemas.microsoft.com/office/drawing/2014/main" id="{7CFDE100-BED9-4EAB-86DD-4A0F349CCFD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810657" y="1997418"/>
            <a:ext cx="557764" cy="557764"/>
          </a:xfrm>
          <a:prstGeom prst="rect">
            <a:avLst/>
          </a:prstGeom>
        </p:spPr>
      </p:pic>
      <p:sp>
        <p:nvSpPr>
          <p:cNvPr id="19" name="Title 3">
            <a:extLst>
              <a:ext uri="{FF2B5EF4-FFF2-40B4-BE49-F238E27FC236}">
                <a16:creationId xmlns:a16="http://schemas.microsoft.com/office/drawing/2014/main" id="{A4C75D7F-9D15-4BDF-AA8C-3C671B97E156}"/>
              </a:ext>
            </a:extLst>
          </p:cNvPr>
          <p:cNvSpPr txBox="1">
            <a:spLocks/>
          </p:cNvSpPr>
          <p:nvPr/>
        </p:nvSpPr>
        <p:spPr>
          <a:xfrm>
            <a:off x="338668" y="603900"/>
            <a:ext cx="11640812" cy="8381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sz="4800" b="1" dirty="0">
                <a:solidFill>
                  <a:srgbClr val="002664"/>
                </a:solidFill>
                <a:latin typeface="Arial" panose="020B0604020202020204" pitchFamily="34" charset="0"/>
                <a:cs typeface="Arial" panose="020B0604020202020204" pitchFamily="34" charset="0"/>
              </a:rPr>
              <a:t>Cultural Diversity in NSW</a:t>
            </a:r>
          </a:p>
        </p:txBody>
      </p:sp>
      <p:pic>
        <p:nvPicPr>
          <p:cNvPr id="20" name="Picture 19" descr="Logo&#10;&#10;Description automatically generated with medium confidence">
            <a:extLst>
              <a:ext uri="{FF2B5EF4-FFF2-40B4-BE49-F238E27FC236}">
                <a16:creationId xmlns:a16="http://schemas.microsoft.com/office/drawing/2014/main" id="{FF2FB3E2-2F70-431B-BEF2-F4A78F53B1E0}"/>
              </a:ext>
            </a:extLst>
          </p:cNvPr>
          <p:cNvPicPr>
            <a:picLocks noChangeAspect="1"/>
          </p:cNvPicPr>
          <p:nvPr/>
        </p:nvPicPr>
        <p:blipFill rotWithShape="1">
          <a:blip r:embed="rId10"/>
          <a:srcRect b="50000"/>
          <a:stretch/>
        </p:blipFill>
        <p:spPr>
          <a:xfrm>
            <a:off x="1210961" y="5581650"/>
            <a:ext cx="9753601" cy="1276350"/>
          </a:xfrm>
          <a:prstGeom prst="rect">
            <a:avLst/>
          </a:prstGeom>
        </p:spPr>
      </p:pic>
      <p:sp>
        <p:nvSpPr>
          <p:cNvPr id="2" name="TextBox 1">
            <a:extLst>
              <a:ext uri="{FF2B5EF4-FFF2-40B4-BE49-F238E27FC236}">
                <a16:creationId xmlns:a16="http://schemas.microsoft.com/office/drawing/2014/main" id="{6D948D1A-377B-40C7-A5F0-E5860D4C55FC}"/>
              </a:ext>
            </a:extLst>
          </p:cNvPr>
          <p:cNvSpPr txBox="1"/>
          <p:nvPr/>
        </p:nvSpPr>
        <p:spPr>
          <a:xfrm>
            <a:off x="979926" y="5132174"/>
            <a:ext cx="4921702" cy="276999"/>
          </a:xfrm>
          <a:prstGeom prst="rect">
            <a:avLst/>
          </a:prstGeom>
          <a:noFill/>
        </p:spPr>
        <p:txBody>
          <a:bodyPr wrap="square" rtlCol="0">
            <a:spAutoFit/>
          </a:bodyPr>
          <a:lstStyle/>
          <a:p>
            <a:r>
              <a:rPr lang="en-AU" sz="1200" i="1" dirty="0">
                <a:latin typeface="Ariel"/>
              </a:rPr>
              <a:t>Source: Australian Bureau of Statistics 2016 Census </a:t>
            </a:r>
          </a:p>
        </p:txBody>
      </p:sp>
    </p:spTree>
    <p:extLst>
      <p:ext uri="{BB962C8B-B14F-4D97-AF65-F5344CB8AC3E}">
        <p14:creationId xmlns:p14="http://schemas.microsoft.com/office/powerpoint/2010/main" val="38106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Picture 2" descr="Blacktown City Council">
            <a:extLst>
              <a:ext uri="{FF2B5EF4-FFF2-40B4-BE49-F238E27FC236}">
                <a16:creationId xmlns:a16="http://schemas.microsoft.com/office/drawing/2014/main" id="{B0FC30BC-001A-476C-A3C5-C74DFB4431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582" y="2753834"/>
            <a:ext cx="14287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6" descr="City of Canterbury Bankstown">
            <a:extLst>
              <a:ext uri="{FF2B5EF4-FFF2-40B4-BE49-F238E27FC236}">
                <a16:creationId xmlns:a16="http://schemas.microsoft.com/office/drawing/2014/main" id="{5287D510-F6EC-4D30-8E59-BB0DADC7A3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5144" y="2736553"/>
            <a:ext cx="14287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8" descr="Cumberland Council">
            <a:extLst>
              <a:ext uri="{FF2B5EF4-FFF2-40B4-BE49-F238E27FC236}">
                <a16:creationId xmlns:a16="http://schemas.microsoft.com/office/drawing/2014/main" id="{E366E38D-13DA-4A9C-8CD6-52D8690774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2077" y="2638140"/>
            <a:ext cx="14287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10" descr="Fairfield City">
            <a:extLst>
              <a:ext uri="{FF2B5EF4-FFF2-40B4-BE49-F238E27FC236}">
                <a16:creationId xmlns:a16="http://schemas.microsoft.com/office/drawing/2014/main" id="{E8EDC9C4-AEE7-4655-AC44-55AB76D0A2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52724" y="2638139"/>
            <a:ext cx="14287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12" descr="Georges River Council">
            <a:extLst>
              <a:ext uri="{FF2B5EF4-FFF2-40B4-BE49-F238E27FC236}">
                <a16:creationId xmlns:a16="http://schemas.microsoft.com/office/drawing/2014/main" id="{77F94E4F-9EE4-492E-A578-C30E7CE5BF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8013" y="2612388"/>
            <a:ext cx="14287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14" descr="Liverpool City Council">
            <a:extLst>
              <a:ext uri="{FF2B5EF4-FFF2-40B4-BE49-F238E27FC236}">
                <a16:creationId xmlns:a16="http://schemas.microsoft.com/office/drawing/2014/main" id="{CE607C48-F2AC-4F79-B72A-BB7BB021AA6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49785" y="2787159"/>
            <a:ext cx="1428750" cy="1000125"/>
          </a:xfrm>
          <a:prstGeom prst="rect">
            <a:avLst/>
          </a:prstGeom>
          <a:noFill/>
          <a:extLst>
            <a:ext uri="{909E8E84-426E-40DD-AFC4-6F175D3DCCD1}">
              <a14:hiddenFill xmlns:a14="http://schemas.microsoft.com/office/drawing/2010/main">
                <a:solidFill>
                  <a:srgbClr val="FFFFFF"/>
                </a:solidFill>
              </a14:hiddenFill>
            </a:ext>
          </a:extLst>
        </p:spPr>
      </p:pic>
      <p:sp>
        <p:nvSpPr>
          <p:cNvPr id="88" name="TextBox 87">
            <a:extLst>
              <a:ext uri="{FF2B5EF4-FFF2-40B4-BE49-F238E27FC236}">
                <a16:creationId xmlns:a16="http://schemas.microsoft.com/office/drawing/2014/main" id="{11AAE900-79B0-43A3-9756-AF81E214FE8F}"/>
              </a:ext>
            </a:extLst>
          </p:cNvPr>
          <p:cNvSpPr txBox="1"/>
          <p:nvPr/>
        </p:nvSpPr>
        <p:spPr>
          <a:xfrm>
            <a:off x="1180167" y="3921825"/>
            <a:ext cx="1269581" cy="523220"/>
          </a:xfrm>
          <a:prstGeom prst="rect">
            <a:avLst/>
          </a:prstGeom>
          <a:noFill/>
        </p:spPr>
        <p:txBody>
          <a:bodyPr wrap="square" rtlCol="0">
            <a:spAutoFit/>
          </a:bodyPr>
          <a:lstStyle/>
          <a:p>
            <a:pPr algn="ctr"/>
            <a:r>
              <a:rPr lang="en-AU" sz="2800" dirty="0">
                <a:latin typeface="Arial" panose="020B0604020202020204" pitchFamily="34" charset="0"/>
                <a:cs typeface="Arial" panose="020B0604020202020204" pitchFamily="34" charset="0"/>
              </a:rPr>
              <a:t>41%</a:t>
            </a:r>
          </a:p>
        </p:txBody>
      </p:sp>
      <p:sp>
        <p:nvSpPr>
          <p:cNvPr id="89" name="TextBox 88">
            <a:extLst>
              <a:ext uri="{FF2B5EF4-FFF2-40B4-BE49-F238E27FC236}">
                <a16:creationId xmlns:a16="http://schemas.microsoft.com/office/drawing/2014/main" id="{77A62480-6128-40BA-B1B6-B6FDC4C3E079}"/>
              </a:ext>
            </a:extLst>
          </p:cNvPr>
          <p:cNvSpPr txBox="1"/>
          <p:nvPr/>
        </p:nvSpPr>
        <p:spPr>
          <a:xfrm>
            <a:off x="3006650" y="3909198"/>
            <a:ext cx="1269581" cy="600164"/>
          </a:xfrm>
          <a:prstGeom prst="rect">
            <a:avLst/>
          </a:prstGeom>
          <a:noFill/>
        </p:spPr>
        <p:txBody>
          <a:bodyPr wrap="square" rtlCol="0">
            <a:spAutoFit/>
          </a:bodyPr>
          <a:lstStyle>
            <a:defPPr>
              <a:defRPr lang="en-US"/>
            </a:defPPr>
            <a:lvl1pPr algn="ctr">
              <a:defRPr sz="2800">
                <a:latin typeface="Arial" panose="020B0604020202020204" pitchFamily="34" charset="0"/>
                <a:cs typeface="Arial" panose="020B0604020202020204" pitchFamily="34" charset="0"/>
              </a:defRPr>
            </a:lvl1pPr>
          </a:lstStyle>
          <a:p>
            <a:r>
              <a:rPr lang="en-AU" dirty="0"/>
              <a:t>60.1%</a:t>
            </a:r>
          </a:p>
        </p:txBody>
      </p:sp>
      <p:sp>
        <p:nvSpPr>
          <p:cNvPr id="90" name="TextBox 89">
            <a:extLst>
              <a:ext uri="{FF2B5EF4-FFF2-40B4-BE49-F238E27FC236}">
                <a16:creationId xmlns:a16="http://schemas.microsoft.com/office/drawing/2014/main" id="{F31C7193-B15B-4770-91E6-5D6ACEBCD42D}"/>
              </a:ext>
            </a:extLst>
          </p:cNvPr>
          <p:cNvSpPr txBox="1"/>
          <p:nvPr/>
        </p:nvSpPr>
        <p:spPr>
          <a:xfrm>
            <a:off x="4711246" y="3883353"/>
            <a:ext cx="1269581" cy="600164"/>
          </a:xfrm>
          <a:prstGeom prst="rect">
            <a:avLst/>
          </a:prstGeom>
          <a:noFill/>
        </p:spPr>
        <p:txBody>
          <a:bodyPr wrap="square" rtlCol="0">
            <a:spAutoFit/>
          </a:bodyPr>
          <a:lstStyle>
            <a:defPPr>
              <a:defRPr lang="en-US"/>
            </a:defPPr>
            <a:lvl1pPr algn="ctr">
              <a:defRPr sz="2800">
                <a:latin typeface="Arial" panose="020B0604020202020204" pitchFamily="34" charset="0"/>
                <a:cs typeface="Arial" panose="020B0604020202020204" pitchFamily="34" charset="0"/>
              </a:defRPr>
            </a:lvl1pPr>
          </a:lstStyle>
          <a:p>
            <a:r>
              <a:rPr lang="en-AU" dirty="0"/>
              <a:t>65.6%</a:t>
            </a:r>
          </a:p>
        </p:txBody>
      </p:sp>
      <p:sp>
        <p:nvSpPr>
          <p:cNvPr id="91" name="TextBox 90">
            <a:extLst>
              <a:ext uri="{FF2B5EF4-FFF2-40B4-BE49-F238E27FC236}">
                <a16:creationId xmlns:a16="http://schemas.microsoft.com/office/drawing/2014/main" id="{E7354D02-21A1-4BEF-B119-3CDA3BFD521A}"/>
              </a:ext>
            </a:extLst>
          </p:cNvPr>
          <p:cNvSpPr txBox="1"/>
          <p:nvPr/>
        </p:nvSpPr>
        <p:spPr>
          <a:xfrm>
            <a:off x="6096000" y="3882681"/>
            <a:ext cx="1342199" cy="600164"/>
          </a:xfrm>
          <a:prstGeom prst="rect">
            <a:avLst/>
          </a:prstGeom>
          <a:noFill/>
        </p:spPr>
        <p:txBody>
          <a:bodyPr wrap="square" rtlCol="0">
            <a:spAutoFit/>
          </a:bodyPr>
          <a:lstStyle>
            <a:defPPr>
              <a:defRPr lang="en-US"/>
            </a:defPPr>
            <a:lvl1pPr algn="ctr">
              <a:defRPr sz="2800">
                <a:latin typeface="Arial" panose="020B0604020202020204" pitchFamily="34" charset="0"/>
                <a:cs typeface="Arial" panose="020B0604020202020204" pitchFamily="34" charset="0"/>
              </a:defRPr>
            </a:lvl1pPr>
          </a:lstStyle>
          <a:p>
            <a:r>
              <a:rPr lang="en-AU" dirty="0"/>
              <a:t>70.7%</a:t>
            </a:r>
          </a:p>
        </p:txBody>
      </p:sp>
      <p:sp>
        <p:nvSpPr>
          <p:cNvPr id="92" name="TextBox 91">
            <a:extLst>
              <a:ext uri="{FF2B5EF4-FFF2-40B4-BE49-F238E27FC236}">
                <a16:creationId xmlns:a16="http://schemas.microsoft.com/office/drawing/2014/main" id="{7C803F51-1853-455E-8972-495B742382E6}"/>
              </a:ext>
            </a:extLst>
          </p:cNvPr>
          <p:cNvSpPr txBox="1"/>
          <p:nvPr/>
        </p:nvSpPr>
        <p:spPr>
          <a:xfrm>
            <a:off x="9549785" y="3826355"/>
            <a:ext cx="1370241" cy="600164"/>
          </a:xfrm>
          <a:prstGeom prst="rect">
            <a:avLst/>
          </a:prstGeom>
          <a:noFill/>
        </p:spPr>
        <p:txBody>
          <a:bodyPr wrap="square" rtlCol="0">
            <a:spAutoFit/>
          </a:bodyPr>
          <a:lstStyle>
            <a:defPPr>
              <a:defRPr lang="en-US"/>
            </a:defPPr>
            <a:lvl1pPr algn="ctr">
              <a:defRPr sz="2800">
                <a:latin typeface="Arial" panose="020B0604020202020204" pitchFamily="34" charset="0"/>
                <a:cs typeface="Arial" panose="020B0604020202020204" pitchFamily="34" charset="0"/>
              </a:defRPr>
            </a:lvl1pPr>
          </a:lstStyle>
          <a:p>
            <a:r>
              <a:rPr lang="en-AU" dirty="0"/>
              <a:t>51.9%</a:t>
            </a:r>
          </a:p>
        </p:txBody>
      </p:sp>
      <p:sp>
        <p:nvSpPr>
          <p:cNvPr id="93" name="TextBox 92">
            <a:extLst>
              <a:ext uri="{FF2B5EF4-FFF2-40B4-BE49-F238E27FC236}">
                <a16:creationId xmlns:a16="http://schemas.microsoft.com/office/drawing/2014/main" id="{56FFF4B7-72E4-40DF-82D6-F1D44FC1956A}"/>
              </a:ext>
            </a:extLst>
          </p:cNvPr>
          <p:cNvSpPr txBox="1"/>
          <p:nvPr/>
        </p:nvSpPr>
        <p:spPr>
          <a:xfrm>
            <a:off x="7837520" y="3851740"/>
            <a:ext cx="1342198" cy="600164"/>
          </a:xfrm>
          <a:prstGeom prst="rect">
            <a:avLst/>
          </a:prstGeom>
          <a:noFill/>
        </p:spPr>
        <p:txBody>
          <a:bodyPr wrap="square" rtlCol="0">
            <a:spAutoFit/>
          </a:bodyPr>
          <a:lstStyle>
            <a:defPPr>
              <a:defRPr lang="en-US"/>
            </a:defPPr>
            <a:lvl1pPr algn="ctr">
              <a:defRPr sz="2800">
                <a:latin typeface="Arial" panose="020B0604020202020204" pitchFamily="34" charset="0"/>
                <a:cs typeface="Arial" panose="020B0604020202020204" pitchFamily="34" charset="0"/>
              </a:defRPr>
            </a:lvl1pPr>
          </a:lstStyle>
          <a:p>
            <a:r>
              <a:rPr lang="en-AU" dirty="0"/>
              <a:t>53.5%</a:t>
            </a:r>
          </a:p>
        </p:txBody>
      </p:sp>
      <p:sp>
        <p:nvSpPr>
          <p:cNvPr id="16" name="Title 3">
            <a:extLst>
              <a:ext uri="{FF2B5EF4-FFF2-40B4-BE49-F238E27FC236}">
                <a16:creationId xmlns:a16="http://schemas.microsoft.com/office/drawing/2014/main" id="{859D2B47-7FB7-4D78-BFC9-D9C5589B05ED}"/>
              </a:ext>
            </a:extLst>
          </p:cNvPr>
          <p:cNvSpPr txBox="1">
            <a:spLocks/>
          </p:cNvSpPr>
          <p:nvPr/>
        </p:nvSpPr>
        <p:spPr>
          <a:xfrm>
            <a:off x="338668" y="1201878"/>
            <a:ext cx="11640812" cy="8381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endParaRPr lang="en-AU" sz="4800" b="1" dirty="0">
              <a:solidFill>
                <a:srgbClr val="002664"/>
              </a:solidFill>
              <a:latin typeface="Arial" panose="020B0604020202020204" pitchFamily="34" charset="0"/>
              <a:cs typeface="Arial" panose="020B0604020202020204" pitchFamily="34" charset="0"/>
            </a:endParaRPr>
          </a:p>
          <a:p>
            <a:pPr>
              <a:lnSpc>
                <a:spcPct val="150000"/>
              </a:lnSpc>
            </a:pPr>
            <a:endParaRPr lang="en-AU" sz="4800" b="1" dirty="0">
              <a:solidFill>
                <a:srgbClr val="002664"/>
              </a:solidFill>
              <a:latin typeface="Arial" panose="020B0604020202020204" pitchFamily="34" charset="0"/>
              <a:cs typeface="Arial" panose="020B0604020202020204" pitchFamily="34" charset="0"/>
            </a:endParaRPr>
          </a:p>
          <a:p>
            <a:pPr>
              <a:lnSpc>
                <a:spcPct val="150000"/>
              </a:lnSpc>
            </a:pPr>
            <a:r>
              <a:rPr lang="en-AU" sz="4800" b="1" dirty="0">
                <a:solidFill>
                  <a:srgbClr val="002664"/>
                </a:solidFill>
                <a:latin typeface="Arial" panose="020B0604020202020204" pitchFamily="34" charset="0"/>
                <a:cs typeface="Arial" panose="020B0604020202020204" pitchFamily="34" charset="0"/>
              </a:rPr>
              <a:t>Sydney Snapshot</a:t>
            </a:r>
          </a:p>
          <a:p>
            <a:pPr>
              <a:lnSpc>
                <a:spcPct val="150000"/>
              </a:lnSpc>
            </a:pPr>
            <a:r>
              <a:rPr lang="en-AU" sz="4000" b="1" dirty="0">
                <a:solidFill>
                  <a:srgbClr val="002664"/>
                </a:solidFill>
                <a:latin typeface="Arial" panose="020B0604020202020204" pitchFamily="34" charset="0"/>
                <a:cs typeface="Arial" panose="020B0604020202020204" pitchFamily="34" charset="0"/>
              </a:rPr>
              <a:t>Languages other than English spoken at home</a:t>
            </a:r>
          </a:p>
        </p:txBody>
      </p:sp>
      <p:pic>
        <p:nvPicPr>
          <p:cNvPr id="17" name="Picture 16" descr="Logo&#10;&#10;Description automatically generated with medium confidence">
            <a:extLst>
              <a:ext uri="{FF2B5EF4-FFF2-40B4-BE49-F238E27FC236}">
                <a16:creationId xmlns:a16="http://schemas.microsoft.com/office/drawing/2014/main" id="{4879D369-6E24-41F5-87F6-31FF2813B63A}"/>
              </a:ext>
            </a:extLst>
          </p:cNvPr>
          <p:cNvPicPr>
            <a:picLocks noChangeAspect="1"/>
          </p:cNvPicPr>
          <p:nvPr/>
        </p:nvPicPr>
        <p:blipFill rotWithShape="1">
          <a:blip r:embed="rId8"/>
          <a:srcRect b="50000"/>
          <a:stretch/>
        </p:blipFill>
        <p:spPr>
          <a:xfrm>
            <a:off x="742950" y="5581650"/>
            <a:ext cx="9067800" cy="1276350"/>
          </a:xfrm>
          <a:prstGeom prst="rect">
            <a:avLst/>
          </a:prstGeom>
        </p:spPr>
      </p:pic>
      <p:sp>
        <p:nvSpPr>
          <p:cNvPr id="2" name="TextBox 1">
            <a:extLst>
              <a:ext uri="{FF2B5EF4-FFF2-40B4-BE49-F238E27FC236}">
                <a16:creationId xmlns:a16="http://schemas.microsoft.com/office/drawing/2014/main" id="{899EF208-7A27-47DE-977D-DE1CBD56969D}"/>
              </a:ext>
            </a:extLst>
          </p:cNvPr>
          <p:cNvSpPr txBox="1"/>
          <p:nvPr/>
        </p:nvSpPr>
        <p:spPr>
          <a:xfrm>
            <a:off x="486032" y="5036406"/>
            <a:ext cx="4349579" cy="276999"/>
          </a:xfrm>
          <a:prstGeom prst="rect">
            <a:avLst/>
          </a:prstGeom>
          <a:noFill/>
        </p:spPr>
        <p:txBody>
          <a:bodyPr wrap="square" rtlCol="0">
            <a:spAutoFit/>
          </a:bodyPr>
          <a:lstStyle/>
          <a:p>
            <a:r>
              <a:rPr lang="en-AU" sz="1200" i="1" dirty="0">
                <a:latin typeface="Ariel"/>
              </a:rPr>
              <a:t>Source: Australian Bureau of Statistics 2016 Census </a:t>
            </a:r>
          </a:p>
        </p:txBody>
      </p:sp>
    </p:spTree>
    <p:extLst>
      <p:ext uri="{BB962C8B-B14F-4D97-AF65-F5344CB8AC3E}">
        <p14:creationId xmlns:p14="http://schemas.microsoft.com/office/powerpoint/2010/main" val="2802281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6986155-8033-4569-97E9-3EB66E025727}"/>
              </a:ext>
            </a:extLst>
          </p:cNvPr>
          <p:cNvSpPr txBox="1">
            <a:spLocks/>
          </p:cNvSpPr>
          <p:nvPr/>
        </p:nvSpPr>
        <p:spPr>
          <a:xfrm>
            <a:off x="3285537" y="0"/>
            <a:ext cx="6891396" cy="1134533"/>
          </a:xfrm>
          <a:prstGeom prst="rect">
            <a:avLst/>
          </a:prstGeom>
        </p:spPr>
        <p:txBody>
          <a:bodyPr vert="horz" lIns="46800" tIns="45720" rIns="46800" bIns="45720" rtlCol="0" anchor="b" anchorCtr="0">
            <a:noAutofit/>
          </a:bodyPr>
          <a:lstStyle>
            <a:lvl1pPr algn="ctr" defTabSz="914400" rtl="0" eaLnBrk="1" latinLnBrk="0" hangingPunct="1">
              <a:lnSpc>
                <a:spcPct val="85000"/>
              </a:lnSpc>
              <a:spcBef>
                <a:spcPct val="0"/>
              </a:spcBef>
              <a:buNone/>
              <a:defRPr sz="3600" kern="1200" cap="all" baseline="0">
                <a:solidFill>
                  <a:schemeClr val="tx1"/>
                </a:solidFill>
                <a:latin typeface="+mj-lt"/>
                <a:ea typeface="+mj-ea"/>
                <a:cs typeface="+mj-cs"/>
              </a:defRPr>
            </a:lvl1pPr>
          </a:lstStyle>
          <a:p>
            <a:pPr algn="l">
              <a:lnSpc>
                <a:spcPct val="90000"/>
              </a:lnSpc>
            </a:pPr>
            <a:endParaRPr lang="en-AU" sz="4800" b="1" dirty="0">
              <a:solidFill>
                <a:srgbClr val="002664"/>
              </a:solidFill>
              <a:latin typeface="Arial" panose="020B0604020202020204" pitchFamily="34" charset="0"/>
              <a:cs typeface="Arial" panose="020B0604020202020204" pitchFamily="34" charset="0"/>
            </a:endParaRPr>
          </a:p>
        </p:txBody>
      </p:sp>
      <p:sp>
        <p:nvSpPr>
          <p:cNvPr id="4" name="Text Placeholder 2">
            <a:extLst>
              <a:ext uri="{FF2B5EF4-FFF2-40B4-BE49-F238E27FC236}">
                <a16:creationId xmlns:a16="http://schemas.microsoft.com/office/drawing/2014/main" id="{72D274D2-F84F-4489-86F0-95C026210887}"/>
              </a:ext>
            </a:extLst>
          </p:cNvPr>
          <p:cNvSpPr txBox="1">
            <a:spLocks/>
          </p:cNvSpPr>
          <p:nvPr/>
        </p:nvSpPr>
        <p:spPr>
          <a:xfrm>
            <a:off x="638460" y="3525676"/>
            <a:ext cx="3184170" cy="1143000"/>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960"/>
              </a:lnSpc>
            </a:pPr>
            <a:r>
              <a:rPr lang="en-AU" sz="1800" dirty="0">
                <a:solidFill>
                  <a:schemeClr val="tx1"/>
                </a:solidFill>
                <a:latin typeface="Arial" panose="020B0604020202020204" pitchFamily="34" charset="0"/>
                <a:cs typeface="Arial" panose="020B0604020202020204" pitchFamily="34" charset="0"/>
              </a:rPr>
              <a:t>Engaging with culturally diverse communities is an area of skill that can be learned, delivered, replicated and refined </a:t>
            </a:r>
          </a:p>
        </p:txBody>
      </p:sp>
      <p:sp>
        <p:nvSpPr>
          <p:cNvPr id="6" name="Text Placeholder 3">
            <a:extLst>
              <a:ext uri="{FF2B5EF4-FFF2-40B4-BE49-F238E27FC236}">
                <a16:creationId xmlns:a16="http://schemas.microsoft.com/office/drawing/2014/main" id="{A32492A2-43A4-4E53-8010-B48146A13751}"/>
              </a:ext>
            </a:extLst>
          </p:cNvPr>
          <p:cNvSpPr txBox="1">
            <a:spLocks/>
          </p:cNvSpPr>
          <p:nvPr/>
        </p:nvSpPr>
        <p:spPr>
          <a:xfrm>
            <a:off x="4447250" y="3355839"/>
            <a:ext cx="3473041" cy="131748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1960"/>
              </a:lnSpc>
              <a:buFont typeface="Arial" panose="020B0604020202020204" pitchFamily="34" charset="0"/>
              <a:buNone/>
            </a:pPr>
            <a:r>
              <a:rPr lang="en-AU" sz="1800" dirty="0">
                <a:latin typeface="Arial" panose="020B0604020202020204" pitchFamily="34" charset="0"/>
                <a:cs typeface="Arial" panose="020B0604020202020204" pitchFamily="34" charset="0"/>
              </a:rPr>
              <a:t>Challenges or engagement failures should not deter practitioners from understanding and benefiting from good cultural diversity engagement</a:t>
            </a:r>
            <a:endParaRPr lang="en-AU" sz="1600" dirty="0">
              <a:latin typeface="Arial" panose="020B0604020202020204" pitchFamily="34" charset="0"/>
              <a:cs typeface="Arial" panose="020B0604020202020204" pitchFamily="34" charset="0"/>
            </a:endParaRPr>
          </a:p>
        </p:txBody>
      </p:sp>
      <p:sp>
        <p:nvSpPr>
          <p:cNvPr id="7" name="Text Placeholder 4">
            <a:extLst>
              <a:ext uri="{FF2B5EF4-FFF2-40B4-BE49-F238E27FC236}">
                <a16:creationId xmlns:a16="http://schemas.microsoft.com/office/drawing/2014/main" id="{CEC7955D-9749-4E79-BFD8-274D0FAFA969}"/>
              </a:ext>
            </a:extLst>
          </p:cNvPr>
          <p:cNvSpPr txBox="1">
            <a:spLocks/>
          </p:cNvSpPr>
          <p:nvPr/>
        </p:nvSpPr>
        <p:spPr>
          <a:xfrm>
            <a:off x="8397118" y="3375175"/>
            <a:ext cx="3008629" cy="127880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1960"/>
              </a:lnSpc>
              <a:buFont typeface="Arial" panose="020B0604020202020204" pitchFamily="34" charset="0"/>
              <a:buNone/>
            </a:pPr>
            <a:r>
              <a:rPr lang="en-AU" sz="1800" dirty="0">
                <a:latin typeface="Arial" panose="020B0604020202020204" pitchFamily="34" charset="0"/>
                <a:cs typeface="Arial" panose="020B0604020202020204" pitchFamily="34" charset="0"/>
              </a:rPr>
              <a:t>Demographic statistics make compelling reasons for why cultural diversity engagement should be part of organisational life</a:t>
            </a:r>
          </a:p>
        </p:txBody>
      </p:sp>
      <p:pic>
        <p:nvPicPr>
          <p:cNvPr id="8" name="Picture 6" descr="Image result for icon for business">
            <a:extLst>
              <a:ext uri="{FF2B5EF4-FFF2-40B4-BE49-F238E27FC236}">
                <a16:creationId xmlns:a16="http://schemas.microsoft.com/office/drawing/2014/main" id="{B4A941BB-9B4A-4AC6-80DB-56B9536A4A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8488" y="1641385"/>
            <a:ext cx="1495023" cy="149502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Image result for black and white icon for community sector">
            <a:extLst>
              <a:ext uri="{FF2B5EF4-FFF2-40B4-BE49-F238E27FC236}">
                <a16:creationId xmlns:a16="http://schemas.microsoft.com/office/drawing/2014/main" id="{436149C1-7954-4211-BA83-82F96A221F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01491" y="1880153"/>
            <a:ext cx="1199882" cy="1199882"/>
          </a:xfrm>
          <a:prstGeom prst="rect">
            <a:avLst/>
          </a:prstGeom>
          <a:noFill/>
          <a:extLst>
            <a:ext uri="{909E8E84-426E-40DD-AFC4-6F175D3DCCD1}">
              <a14:hiddenFill xmlns:a14="http://schemas.microsoft.com/office/drawing/2010/main">
                <a:solidFill>
                  <a:srgbClr val="FFFFFF"/>
                </a:solidFill>
              </a14:hiddenFill>
            </a:ext>
          </a:extLst>
        </p:spPr>
      </p:pic>
      <p:pic>
        <p:nvPicPr>
          <p:cNvPr id="10" name="Graphic 9" descr="Open Book">
            <a:extLst>
              <a:ext uri="{FF2B5EF4-FFF2-40B4-BE49-F238E27FC236}">
                <a16:creationId xmlns:a16="http://schemas.microsoft.com/office/drawing/2014/main" id="{45D0DFB4-F681-423E-9B52-D8C29418B0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83034" y="1880153"/>
            <a:ext cx="1495022" cy="1495022"/>
          </a:xfrm>
          <a:prstGeom prst="rect">
            <a:avLst/>
          </a:prstGeom>
        </p:spPr>
      </p:pic>
      <p:sp>
        <p:nvSpPr>
          <p:cNvPr id="12" name="Title 3">
            <a:extLst>
              <a:ext uri="{FF2B5EF4-FFF2-40B4-BE49-F238E27FC236}">
                <a16:creationId xmlns:a16="http://schemas.microsoft.com/office/drawing/2014/main" id="{3AF4B3AA-3103-4F70-9930-CA7C53CE3970}"/>
              </a:ext>
            </a:extLst>
          </p:cNvPr>
          <p:cNvSpPr txBox="1">
            <a:spLocks/>
          </p:cNvSpPr>
          <p:nvPr/>
        </p:nvSpPr>
        <p:spPr>
          <a:xfrm>
            <a:off x="338668" y="552857"/>
            <a:ext cx="11640812" cy="8381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sz="4800" b="1" dirty="0">
                <a:solidFill>
                  <a:srgbClr val="002664"/>
                </a:solidFill>
                <a:latin typeface="Arial" panose="020B0604020202020204" pitchFamily="34" charset="0"/>
                <a:cs typeface="Arial" panose="020B0604020202020204" pitchFamily="34" charset="0"/>
              </a:rPr>
              <a:t>The Business Case</a:t>
            </a:r>
          </a:p>
        </p:txBody>
      </p:sp>
      <p:pic>
        <p:nvPicPr>
          <p:cNvPr id="11" name="Picture 10" descr="Logo&#10;&#10;Description automatically generated with medium confidence">
            <a:extLst>
              <a:ext uri="{FF2B5EF4-FFF2-40B4-BE49-F238E27FC236}">
                <a16:creationId xmlns:a16="http://schemas.microsoft.com/office/drawing/2014/main" id="{070B61A3-3EE0-44FE-B0C2-32B2B3DFDA46}"/>
              </a:ext>
            </a:extLst>
          </p:cNvPr>
          <p:cNvPicPr>
            <a:picLocks noChangeAspect="1"/>
          </p:cNvPicPr>
          <p:nvPr/>
        </p:nvPicPr>
        <p:blipFill rotWithShape="1">
          <a:blip r:embed="rId6"/>
          <a:srcRect b="50000"/>
          <a:stretch/>
        </p:blipFill>
        <p:spPr>
          <a:xfrm>
            <a:off x="1346025" y="5597844"/>
            <a:ext cx="9067800" cy="1276350"/>
          </a:xfrm>
          <a:prstGeom prst="rect">
            <a:avLst/>
          </a:prstGeom>
        </p:spPr>
      </p:pic>
    </p:spTree>
    <p:extLst>
      <p:ext uri="{BB962C8B-B14F-4D97-AF65-F5344CB8AC3E}">
        <p14:creationId xmlns:p14="http://schemas.microsoft.com/office/powerpoint/2010/main" val="859045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E4E90A-1369-44C5-A32C-F6FB7EB1EAB1}"/>
              </a:ext>
            </a:extLst>
          </p:cNvPr>
          <p:cNvSpPr txBox="1"/>
          <p:nvPr/>
        </p:nvSpPr>
        <p:spPr>
          <a:xfrm>
            <a:off x="-3" y="367072"/>
            <a:ext cx="12191999"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Diversity Matters Report </a:t>
            </a:r>
          </a:p>
        </p:txBody>
      </p:sp>
      <p:sp>
        <p:nvSpPr>
          <p:cNvPr id="6" name="Rectangle 5">
            <a:extLst>
              <a:ext uri="{FF2B5EF4-FFF2-40B4-BE49-F238E27FC236}">
                <a16:creationId xmlns:a16="http://schemas.microsoft.com/office/drawing/2014/main" id="{87E511F6-E0E1-4106-B13F-2176FDC3270F}"/>
              </a:ext>
            </a:extLst>
          </p:cNvPr>
          <p:cNvSpPr/>
          <p:nvPr/>
        </p:nvSpPr>
        <p:spPr>
          <a:xfrm>
            <a:off x="532860" y="1617385"/>
            <a:ext cx="11126274" cy="661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Data set of more than 1,000 companies in 12 countries  </a:t>
            </a:r>
          </a:p>
        </p:txBody>
      </p:sp>
      <p:sp>
        <p:nvSpPr>
          <p:cNvPr id="7" name="Rectangle 6">
            <a:extLst>
              <a:ext uri="{FF2B5EF4-FFF2-40B4-BE49-F238E27FC236}">
                <a16:creationId xmlns:a16="http://schemas.microsoft.com/office/drawing/2014/main" id="{F79DB50D-6BDB-4579-A528-4D3D5E4289ED}"/>
              </a:ext>
            </a:extLst>
          </p:cNvPr>
          <p:cNvSpPr/>
          <p:nvPr/>
        </p:nvSpPr>
        <p:spPr>
          <a:xfrm>
            <a:off x="532864" y="2467109"/>
            <a:ext cx="11126274" cy="626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Companies with highest level of cultural diversity are 33% more likely to outperform average profitability </a:t>
            </a:r>
          </a:p>
        </p:txBody>
      </p:sp>
      <p:sp>
        <p:nvSpPr>
          <p:cNvPr id="8" name="Rectangle 7">
            <a:extLst>
              <a:ext uri="{FF2B5EF4-FFF2-40B4-BE49-F238E27FC236}">
                <a16:creationId xmlns:a16="http://schemas.microsoft.com/office/drawing/2014/main" id="{3F50C50B-0235-4ED9-83E0-825635EF1313}"/>
              </a:ext>
            </a:extLst>
          </p:cNvPr>
          <p:cNvSpPr/>
          <p:nvPr/>
        </p:nvSpPr>
        <p:spPr>
          <a:xfrm>
            <a:off x="532860" y="4174148"/>
            <a:ext cx="11126274" cy="869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AU" dirty="0"/>
              <a:t>Australia leads the way in gender representation in executive roles at 21% </a:t>
            </a:r>
          </a:p>
          <a:p>
            <a:pPr algn="ctr">
              <a:lnSpc>
                <a:spcPct val="150000"/>
              </a:lnSpc>
            </a:pPr>
            <a:r>
              <a:rPr lang="en-AU" dirty="0"/>
              <a:t>but does not rate in the top countries for cultural diversity </a:t>
            </a:r>
          </a:p>
        </p:txBody>
      </p:sp>
      <p:sp>
        <p:nvSpPr>
          <p:cNvPr id="9" name="Rectangle 8">
            <a:extLst>
              <a:ext uri="{FF2B5EF4-FFF2-40B4-BE49-F238E27FC236}">
                <a16:creationId xmlns:a16="http://schemas.microsoft.com/office/drawing/2014/main" id="{C8A064AE-41D1-4C42-90E3-B648CC4F8163}"/>
              </a:ext>
            </a:extLst>
          </p:cNvPr>
          <p:cNvSpPr/>
          <p:nvPr/>
        </p:nvSpPr>
        <p:spPr>
          <a:xfrm>
            <a:off x="532864" y="3347585"/>
            <a:ext cx="11126274" cy="6088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Gender and cultural diversity in executive teams = higher financial performance </a:t>
            </a:r>
          </a:p>
        </p:txBody>
      </p:sp>
      <p:pic>
        <p:nvPicPr>
          <p:cNvPr id="11" name="Picture 10" descr="Logo&#10;&#10;Description automatically generated with medium confidence">
            <a:extLst>
              <a:ext uri="{FF2B5EF4-FFF2-40B4-BE49-F238E27FC236}">
                <a16:creationId xmlns:a16="http://schemas.microsoft.com/office/drawing/2014/main" id="{FA4D47CF-ED9F-451C-A3F4-F74D8BB40A5E}"/>
              </a:ext>
            </a:extLst>
          </p:cNvPr>
          <p:cNvPicPr>
            <a:picLocks noChangeAspect="1"/>
          </p:cNvPicPr>
          <p:nvPr/>
        </p:nvPicPr>
        <p:blipFill rotWithShape="1">
          <a:blip r:embed="rId2"/>
          <a:srcRect b="50000"/>
          <a:stretch/>
        </p:blipFill>
        <p:spPr>
          <a:xfrm>
            <a:off x="742950" y="5581650"/>
            <a:ext cx="9067800" cy="1276350"/>
          </a:xfrm>
          <a:prstGeom prst="rect">
            <a:avLst/>
          </a:prstGeom>
        </p:spPr>
      </p:pic>
      <p:sp>
        <p:nvSpPr>
          <p:cNvPr id="3" name="TextBox 2">
            <a:extLst>
              <a:ext uri="{FF2B5EF4-FFF2-40B4-BE49-F238E27FC236}">
                <a16:creationId xmlns:a16="http://schemas.microsoft.com/office/drawing/2014/main" id="{1DB65BA5-6103-4A6E-A67F-283667D1B00C}"/>
              </a:ext>
            </a:extLst>
          </p:cNvPr>
          <p:cNvSpPr txBox="1"/>
          <p:nvPr/>
        </p:nvSpPr>
        <p:spPr>
          <a:xfrm>
            <a:off x="532864" y="5350272"/>
            <a:ext cx="6558741" cy="276999"/>
          </a:xfrm>
          <a:prstGeom prst="rect">
            <a:avLst/>
          </a:prstGeom>
          <a:noFill/>
        </p:spPr>
        <p:txBody>
          <a:bodyPr wrap="square" rtlCol="0">
            <a:spAutoFit/>
          </a:bodyPr>
          <a:lstStyle/>
          <a:p>
            <a:r>
              <a:rPr lang="en-AU" sz="1200" i="1" dirty="0">
                <a:latin typeface="Ariel"/>
              </a:rPr>
              <a:t>Source: Delivery Through Diversity, McKinsey and Company 2018</a:t>
            </a:r>
          </a:p>
        </p:txBody>
      </p:sp>
    </p:spTree>
    <p:extLst>
      <p:ext uri="{BB962C8B-B14F-4D97-AF65-F5344CB8AC3E}">
        <p14:creationId xmlns:p14="http://schemas.microsoft.com/office/powerpoint/2010/main" val="850912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1DAD58-C213-4A5C-9A0B-080C6E6C9CFC}"/>
              </a:ext>
            </a:extLst>
          </p:cNvPr>
          <p:cNvSpPr txBox="1"/>
          <p:nvPr/>
        </p:nvSpPr>
        <p:spPr>
          <a:xfrm>
            <a:off x="-1" y="375096"/>
            <a:ext cx="12191999" cy="830997"/>
          </a:xfrm>
          <a:prstGeom prst="rect">
            <a:avLst/>
          </a:prstGeom>
          <a:noFill/>
        </p:spPr>
        <p:txBody>
          <a:bodyPr wrap="square">
            <a:spAutoFit/>
          </a:bodyPr>
          <a:lstStyle/>
          <a:p>
            <a:pPr algn="ctr"/>
            <a:r>
              <a:rPr lang="en-AU" sz="4800" b="1" dirty="0">
                <a:solidFill>
                  <a:srgbClr val="002060"/>
                </a:solidFill>
                <a:latin typeface="Arial" panose="020B0604020202020204" pitchFamily="34" charset="0"/>
                <a:cs typeface="Arial" panose="020B0604020202020204" pitchFamily="34" charset="0"/>
              </a:rPr>
              <a:t>Cultural diversity planning drivers </a:t>
            </a:r>
          </a:p>
        </p:txBody>
      </p:sp>
      <p:sp>
        <p:nvSpPr>
          <p:cNvPr id="6" name="TextBox 5">
            <a:extLst>
              <a:ext uri="{FF2B5EF4-FFF2-40B4-BE49-F238E27FC236}">
                <a16:creationId xmlns:a16="http://schemas.microsoft.com/office/drawing/2014/main" id="{E90AB401-FB7E-4A78-9FEB-B133F15B996B}"/>
              </a:ext>
            </a:extLst>
          </p:cNvPr>
          <p:cNvSpPr txBox="1"/>
          <p:nvPr/>
        </p:nvSpPr>
        <p:spPr>
          <a:xfrm>
            <a:off x="1216024" y="1495104"/>
            <a:ext cx="10220325" cy="3226524"/>
          </a:xfrm>
          <a:prstGeom prst="rect">
            <a:avLst/>
          </a:prstGeom>
          <a:noFill/>
        </p:spPr>
        <p:txBody>
          <a:bodyPr wrap="square">
            <a:spAutoFit/>
          </a:bodyPr>
          <a:lstStyle/>
          <a:p>
            <a:pPr>
              <a:lnSpc>
                <a:spcPct val="150000"/>
              </a:lnSpc>
            </a:pPr>
            <a:r>
              <a:rPr lang="en-AU" dirty="0">
                <a:latin typeface="Arial" panose="020B0604020202020204" pitchFamily="34" charset="0"/>
                <a:cs typeface="Arial" panose="020B0604020202020204" pitchFamily="34" charset="0"/>
              </a:rPr>
              <a:t>Drivers for including cultural diversity planning in your organisation’s planning framework can be underpinned by:</a:t>
            </a:r>
          </a:p>
          <a:p>
            <a:endParaRPr lang="en-AU"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n-AU" dirty="0">
                <a:latin typeface="Arial" panose="020B0604020202020204" pitchFamily="34" charset="0"/>
                <a:cs typeface="Arial" panose="020B0604020202020204" pitchFamily="34" charset="0"/>
              </a:rPr>
              <a:t>a social justice imperative</a:t>
            </a:r>
          </a:p>
          <a:p>
            <a:pPr marL="285750" indent="-285750">
              <a:lnSpc>
                <a:spcPct val="150000"/>
              </a:lnSpc>
              <a:buFont typeface="Arial" panose="020B0604020202020204" pitchFamily="34" charset="0"/>
              <a:buChar char="•"/>
            </a:pPr>
            <a:r>
              <a:rPr lang="en-AU" dirty="0">
                <a:latin typeface="Arial" panose="020B0604020202020204" pitchFamily="34" charset="0"/>
                <a:cs typeface="Arial" panose="020B0604020202020204" pitchFamily="34" charset="0"/>
              </a:rPr>
              <a:t>corporate social responsibility</a:t>
            </a:r>
          </a:p>
          <a:p>
            <a:pPr marL="285750" indent="-285750">
              <a:lnSpc>
                <a:spcPct val="150000"/>
              </a:lnSpc>
              <a:buFont typeface="Arial" panose="020B0604020202020204" pitchFamily="34" charset="0"/>
              <a:buChar char="•"/>
            </a:pPr>
            <a:r>
              <a:rPr lang="en-AU" dirty="0">
                <a:latin typeface="Arial" panose="020B0604020202020204" pitchFamily="34" charset="0"/>
                <a:cs typeface="Arial" panose="020B0604020202020204" pitchFamily="34" charset="0"/>
              </a:rPr>
              <a:t>commitment by government </a:t>
            </a:r>
          </a:p>
          <a:p>
            <a:pPr marL="285750" indent="-285750">
              <a:lnSpc>
                <a:spcPct val="150000"/>
              </a:lnSpc>
              <a:buFont typeface="Arial" panose="020B0604020202020204" pitchFamily="34" charset="0"/>
              <a:buChar char="•"/>
            </a:pPr>
            <a:r>
              <a:rPr lang="en-AU" dirty="0">
                <a:latin typeface="Arial" panose="020B0604020202020204" pitchFamily="34" charset="0"/>
                <a:cs typeface="Arial" panose="020B0604020202020204" pitchFamily="34" charset="0"/>
              </a:rPr>
              <a:t>regulatory compliance</a:t>
            </a:r>
          </a:p>
          <a:p>
            <a:pPr marL="285750" indent="-285750">
              <a:lnSpc>
                <a:spcPct val="150000"/>
              </a:lnSpc>
              <a:buFont typeface="Arial" panose="020B0604020202020204" pitchFamily="34" charset="0"/>
              <a:buChar char="•"/>
            </a:pPr>
            <a:r>
              <a:rPr lang="en-AU" dirty="0">
                <a:latin typeface="Arial" panose="020B0604020202020204" pitchFamily="34" charset="0"/>
                <a:cs typeface="Arial" panose="020B0604020202020204" pitchFamily="34" charset="0"/>
              </a:rPr>
              <a:t>reaction to community needs</a:t>
            </a:r>
          </a:p>
        </p:txBody>
      </p:sp>
      <p:pic>
        <p:nvPicPr>
          <p:cNvPr id="7" name="Picture 6" descr="Logo&#10;&#10;Description automatically generated with medium confidence">
            <a:extLst>
              <a:ext uri="{FF2B5EF4-FFF2-40B4-BE49-F238E27FC236}">
                <a16:creationId xmlns:a16="http://schemas.microsoft.com/office/drawing/2014/main" id="{8102B266-9BDE-4E53-A32D-64FFBC96A399}"/>
              </a:ext>
            </a:extLst>
          </p:cNvPr>
          <p:cNvPicPr>
            <a:picLocks noChangeAspect="1"/>
          </p:cNvPicPr>
          <p:nvPr/>
        </p:nvPicPr>
        <p:blipFill rotWithShape="1">
          <a:blip r:embed="rId2"/>
          <a:srcRect b="50000"/>
          <a:stretch/>
        </p:blipFill>
        <p:spPr>
          <a:xfrm>
            <a:off x="742950" y="5581650"/>
            <a:ext cx="9067800" cy="1276350"/>
          </a:xfrm>
          <a:prstGeom prst="rect">
            <a:avLst/>
          </a:prstGeom>
        </p:spPr>
      </p:pic>
    </p:spTree>
    <p:extLst>
      <p:ext uri="{BB962C8B-B14F-4D97-AF65-F5344CB8AC3E}">
        <p14:creationId xmlns:p14="http://schemas.microsoft.com/office/powerpoint/2010/main" val="3483503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7E34CA-47F8-4B1C-A629-8D27011BA96C}"/>
              </a:ext>
            </a:extLst>
          </p:cNvPr>
          <p:cNvSpPr txBox="1">
            <a:spLocks/>
          </p:cNvSpPr>
          <p:nvPr/>
        </p:nvSpPr>
        <p:spPr>
          <a:xfrm>
            <a:off x="942976" y="3676990"/>
            <a:ext cx="3019424" cy="1282170"/>
          </a:xfrm>
          <a:prstGeom prst="rect">
            <a:avLst/>
          </a:prstGeom>
        </p:spPr>
        <p:txBody>
          <a:bodyPr vert="horz" lIns="91440" tIns="45720" rIns="91440" bIns="45720" rtlCol="0" anchor="ctr" anchorCtr="0">
            <a:noAutofit/>
          </a:bodyPr>
          <a:lstStyle>
            <a:lvl1pPr marL="342900" indent="-342900" algn="ctr" defTabSz="457200" rtl="0" eaLnBrk="1" latinLnBrk="0" hangingPunct="1">
              <a:lnSpc>
                <a:spcPct val="100000"/>
              </a:lnSpc>
              <a:spcBef>
                <a:spcPct val="20000"/>
              </a:spcBef>
              <a:spcAft>
                <a:spcPts val="0"/>
              </a:spcAft>
              <a:buFont typeface="Arial"/>
              <a:buChar char="•"/>
              <a:defRPr sz="1500" b="0" kern="1200" cap="none"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200" rtl="0" eaLnBrk="1" fontAlgn="auto" latinLnBrk="0" hangingPunct="1">
              <a:lnSpc>
                <a:spcPts val="1960"/>
              </a:lnSpc>
              <a:spcBef>
                <a:spcPct val="20000"/>
              </a:spcBef>
              <a:spcAft>
                <a:spcPts val="0"/>
              </a:spcAft>
              <a:buClrTx/>
              <a:buSzTx/>
              <a:buFont typeface="Arial"/>
              <a:buNone/>
              <a:tabLst/>
              <a:defRPr/>
            </a:pPr>
            <a:r>
              <a:rPr kumimoji="0" lang="en-AU" sz="1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In the public sector there is a moral case for diversity and inclusion – it is the </a:t>
            </a:r>
            <a:br>
              <a:rPr kumimoji="0" lang="en-AU" sz="1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br>
            <a:r>
              <a:rPr kumimoji="0" lang="en-AU" sz="1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‘right thing to do’</a:t>
            </a:r>
          </a:p>
        </p:txBody>
      </p:sp>
      <p:sp>
        <p:nvSpPr>
          <p:cNvPr id="4" name="Text Placeholder 3">
            <a:extLst>
              <a:ext uri="{FF2B5EF4-FFF2-40B4-BE49-F238E27FC236}">
                <a16:creationId xmlns:a16="http://schemas.microsoft.com/office/drawing/2014/main" id="{9E71DFAB-D1B4-4996-AE6F-F952B2D2168E}"/>
              </a:ext>
            </a:extLst>
          </p:cNvPr>
          <p:cNvSpPr txBox="1">
            <a:spLocks/>
          </p:cNvSpPr>
          <p:nvPr/>
        </p:nvSpPr>
        <p:spPr>
          <a:xfrm>
            <a:off x="4656591" y="4053125"/>
            <a:ext cx="2742025" cy="660470"/>
          </a:xfrm>
          <a:prstGeom prst="rect">
            <a:avLst/>
          </a:prstGeom>
        </p:spPr>
        <p:txBody>
          <a:bodyPr vert="horz" lIns="91440" tIns="45720" rIns="91440" bIns="45720" rtlCol="0" anchor="ctr" anchorCtr="0">
            <a:noAutofit/>
          </a:bodyPr>
          <a:lstStyle>
            <a:defPPr>
              <a:defRPr lang="en-US"/>
            </a:defPPr>
            <a:lvl1pPr marR="0" lvl="0" indent="0" algn="ctr" defTabSz="457200" fontAlgn="auto">
              <a:lnSpc>
                <a:spcPts val="1960"/>
              </a:lnSpc>
              <a:spcBef>
                <a:spcPct val="20000"/>
              </a:spcBef>
              <a:spcAft>
                <a:spcPts val="0"/>
              </a:spcAft>
              <a:buClrTx/>
              <a:buSzTx/>
              <a:buFont typeface="Arial"/>
              <a:buNone/>
              <a:tabLst/>
              <a:defRPr kumimoji="0" b="0" i="0" u="none" strike="noStrike" cap="none" spc="0" normalizeH="0" baseline="0">
                <a:ln>
                  <a:noFill/>
                </a:ln>
                <a:solidFill>
                  <a:sysClr val="windowText" lastClr="000000"/>
                </a:solidFill>
                <a:effectLst/>
                <a:uLnTx/>
                <a:uFillTx/>
                <a:latin typeface="Arial" panose="020B0604020202020204" pitchFamily="34" charset="0"/>
                <a:cs typeface="Arial" panose="020B0604020202020204" pitchFamily="34" charset="0"/>
              </a:defRPr>
            </a:lvl1pPr>
            <a:lvl2pPr marL="742950" indent="-285750" defTabSz="457200">
              <a:spcBef>
                <a:spcPct val="20000"/>
              </a:spcBef>
              <a:buFont typeface="Arial"/>
              <a:buChar char="–"/>
              <a:defRPr sz="2800"/>
            </a:lvl2pPr>
            <a:lvl3pPr marL="1143000" indent="-228600" defTabSz="457200">
              <a:spcBef>
                <a:spcPct val="20000"/>
              </a:spcBef>
              <a:buFont typeface="Arial"/>
              <a:buChar char="•"/>
              <a:defRPr sz="2400"/>
            </a:lvl3pPr>
            <a:lvl4pPr marL="1600200" indent="-228600" defTabSz="457200">
              <a:spcBef>
                <a:spcPct val="20000"/>
              </a:spcBef>
              <a:buFont typeface="Arial"/>
              <a:buChar char="–"/>
              <a:defRPr sz="2000"/>
            </a:lvl4pPr>
            <a:lvl5pPr marL="2057400" indent="-228600" defTabSz="457200">
              <a:spcBef>
                <a:spcPct val="20000"/>
              </a:spcBef>
              <a:buFont typeface="Arial"/>
              <a:buChar char="»"/>
              <a:defRPr sz="2000"/>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n-AU" dirty="0"/>
              <a:t>A diverse and inclusive public sector contributes to improved public engagement with government services  </a:t>
            </a:r>
          </a:p>
        </p:txBody>
      </p:sp>
      <p:sp>
        <p:nvSpPr>
          <p:cNvPr id="6" name="Text Placeholder 4">
            <a:extLst>
              <a:ext uri="{FF2B5EF4-FFF2-40B4-BE49-F238E27FC236}">
                <a16:creationId xmlns:a16="http://schemas.microsoft.com/office/drawing/2014/main" id="{6FEADED3-81B4-4CF7-9F9A-87BDC0BF1AE3}"/>
              </a:ext>
            </a:extLst>
          </p:cNvPr>
          <p:cNvSpPr txBox="1">
            <a:spLocks/>
          </p:cNvSpPr>
          <p:nvPr/>
        </p:nvSpPr>
        <p:spPr>
          <a:xfrm>
            <a:off x="8092810" y="3788015"/>
            <a:ext cx="2492811" cy="925580"/>
          </a:xfrm>
          <a:prstGeom prst="rect">
            <a:avLst/>
          </a:prstGeom>
        </p:spPr>
        <p:txBody>
          <a:bodyPr vert="horz" lIns="91440" tIns="45720" rIns="91440" bIns="45720" rtlCol="0" anchor="ctr" anchorCtr="0">
            <a:noAutofit/>
          </a:bodyPr>
          <a:lstStyle>
            <a:defPPr>
              <a:defRPr lang="en-US"/>
            </a:defPPr>
            <a:lvl1pPr marR="0" lvl="0" indent="0" algn="ctr" defTabSz="457200" fontAlgn="auto">
              <a:lnSpc>
                <a:spcPts val="1960"/>
              </a:lnSpc>
              <a:spcBef>
                <a:spcPct val="20000"/>
              </a:spcBef>
              <a:spcAft>
                <a:spcPts val="0"/>
              </a:spcAft>
              <a:buClrTx/>
              <a:buSzTx/>
              <a:buFont typeface="Arial"/>
              <a:buNone/>
              <a:tabLst/>
              <a:defRPr kumimoji="0" b="0" i="0" u="none" strike="noStrike" cap="none" spc="0" normalizeH="0" baseline="0">
                <a:ln>
                  <a:noFill/>
                </a:ln>
                <a:solidFill>
                  <a:sysClr val="windowText" lastClr="000000"/>
                </a:solidFill>
                <a:effectLst/>
                <a:uLnTx/>
                <a:uFillTx/>
                <a:latin typeface="Arial" panose="020B0604020202020204" pitchFamily="34" charset="0"/>
                <a:cs typeface="Arial" panose="020B0604020202020204" pitchFamily="34" charset="0"/>
              </a:defRPr>
            </a:lvl1pPr>
            <a:lvl2pPr marL="742950" indent="-285750" defTabSz="457200">
              <a:spcBef>
                <a:spcPct val="20000"/>
              </a:spcBef>
              <a:buFont typeface="Arial"/>
              <a:buChar char="–"/>
              <a:defRPr sz="2800"/>
            </a:lvl2pPr>
            <a:lvl3pPr marL="1143000" indent="-228600" defTabSz="457200">
              <a:spcBef>
                <a:spcPct val="20000"/>
              </a:spcBef>
              <a:buFont typeface="Arial"/>
              <a:buChar char="•"/>
              <a:defRPr sz="2400"/>
            </a:lvl3pPr>
            <a:lvl4pPr marL="1600200" indent="-228600" defTabSz="457200">
              <a:spcBef>
                <a:spcPct val="20000"/>
              </a:spcBef>
              <a:buFont typeface="Arial"/>
              <a:buChar char="–"/>
              <a:defRPr sz="2000"/>
            </a:lvl4pPr>
            <a:lvl5pPr marL="2057400" indent="-228600" defTabSz="457200">
              <a:spcBef>
                <a:spcPct val="20000"/>
              </a:spcBef>
              <a:buFont typeface="Arial"/>
              <a:buChar char="»"/>
              <a:defRPr sz="2000"/>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n-AU" dirty="0"/>
              <a:t>Senior leaders must be engaged to build support and commitment </a:t>
            </a:r>
          </a:p>
        </p:txBody>
      </p:sp>
      <p:pic>
        <p:nvPicPr>
          <p:cNvPr id="7" name="Picture 6" descr="Image result for nsw waratah image">
            <a:extLst>
              <a:ext uri="{FF2B5EF4-FFF2-40B4-BE49-F238E27FC236}">
                <a16:creationId xmlns:a16="http://schemas.microsoft.com/office/drawing/2014/main" id="{9AA68388-D393-4400-A7EC-3D48958E9A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2142" y="1907022"/>
            <a:ext cx="1461092" cy="1494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image for jigsaw puzzle">
            <a:extLst>
              <a:ext uri="{FF2B5EF4-FFF2-40B4-BE49-F238E27FC236}">
                <a16:creationId xmlns:a16="http://schemas.microsoft.com/office/drawing/2014/main" id="{36EC9446-6324-4C38-8E7C-D079D84EC5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815" y="1888335"/>
            <a:ext cx="1989579" cy="1494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descr="Image result for image for leadership">
            <a:extLst>
              <a:ext uri="{FF2B5EF4-FFF2-40B4-BE49-F238E27FC236}">
                <a16:creationId xmlns:a16="http://schemas.microsoft.com/office/drawing/2014/main" id="{0DCC3A82-2AD6-410A-86EF-A2E85E03EF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1132" y="1789273"/>
            <a:ext cx="2328726" cy="1494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CEC011F-94D1-4E6C-9D93-E3152D9FCC23}"/>
              </a:ext>
            </a:extLst>
          </p:cNvPr>
          <p:cNvSpPr txBox="1"/>
          <p:nvPr/>
        </p:nvSpPr>
        <p:spPr>
          <a:xfrm>
            <a:off x="0" y="524248"/>
            <a:ext cx="12192000" cy="830997"/>
          </a:xfrm>
          <a:prstGeom prst="rect">
            <a:avLst/>
          </a:prstGeom>
          <a:noFill/>
        </p:spPr>
        <p:txBody>
          <a:bodyPr wrap="square">
            <a:spAutoFit/>
          </a:bodyPr>
          <a:lstStyle/>
          <a:p>
            <a:pPr algn="ctr"/>
            <a:r>
              <a:rPr lang="en-US" sz="4800" b="1" dirty="0">
                <a:solidFill>
                  <a:srgbClr val="002664"/>
                </a:solidFill>
                <a:latin typeface="Arial" panose="020B0604020202020204" pitchFamily="34" charset="0"/>
                <a:ea typeface="+mj-ea"/>
                <a:cs typeface="Arial" panose="020B0604020202020204" pitchFamily="34" charset="0"/>
              </a:rPr>
              <a:t>Diversity in the Public Sector</a:t>
            </a:r>
            <a:endParaRPr lang="en-AU" sz="4800" b="1" dirty="0">
              <a:solidFill>
                <a:srgbClr val="002664"/>
              </a:solidFill>
              <a:latin typeface="Arial" panose="020B0604020202020204" pitchFamily="34" charset="0"/>
              <a:ea typeface="+mj-ea"/>
              <a:cs typeface="Arial" panose="020B0604020202020204" pitchFamily="34" charset="0"/>
            </a:endParaRPr>
          </a:p>
        </p:txBody>
      </p:sp>
      <p:pic>
        <p:nvPicPr>
          <p:cNvPr id="11" name="Picture 10" descr="Logo&#10;&#10;Description automatically generated with medium confidence">
            <a:extLst>
              <a:ext uri="{FF2B5EF4-FFF2-40B4-BE49-F238E27FC236}">
                <a16:creationId xmlns:a16="http://schemas.microsoft.com/office/drawing/2014/main" id="{9025334D-73B6-4E4E-933A-B02A100460B9}"/>
              </a:ext>
            </a:extLst>
          </p:cNvPr>
          <p:cNvPicPr>
            <a:picLocks noChangeAspect="1"/>
          </p:cNvPicPr>
          <p:nvPr/>
        </p:nvPicPr>
        <p:blipFill rotWithShape="1">
          <a:blip r:embed="rId5"/>
          <a:srcRect b="50000"/>
          <a:stretch/>
        </p:blipFill>
        <p:spPr>
          <a:xfrm>
            <a:off x="742950" y="5581650"/>
            <a:ext cx="9067800" cy="1276350"/>
          </a:xfrm>
          <a:prstGeom prst="rect">
            <a:avLst/>
          </a:prstGeom>
        </p:spPr>
      </p:pic>
    </p:spTree>
    <p:extLst>
      <p:ext uri="{BB962C8B-B14F-4D97-AF65-F5344CB8AC3E}">
        <p14:creationId xmlns:p14="http://schemas.microsoft.com/office/powerpoint/2010/main" val="2651522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_Toolkit_template  -  Read-Only" id="{6B868952-6A97-4261-91F6-CBE2811BFECB}" vid="{56E3FF65-38F3-454E-9079-0081345A52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CD_Toolkit_template</Template>
  <TotalTime>517</TotalTime>
  <Words>667</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Ariel</vt:lpstr>
      <vt:lpstr>Bahnschrift Light SemiCondensed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Hermine Flynn</dc:creator>
  <cp:lastModifiedBy>Donna Mosford</cp:lastModifiedBy>
  <cp:revision>30</cp:revision>
  <dcterms:created xsi:type="dcterms:W3CDTF">2021-03-10T23:37:54Z</dcterms:created>
  <dcterms:modified xsi:type="dcterms:W3CDTF">2021-05-07T03:33:03Z</dcterms:modified>
</cp:coreProperties>
</file>